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256" r:id="rId2"/>
    <p:sldId id="259" r:id="rId3"/>
    <p:sldId id="284" r:id="rId4"/>
    <p:sldId id="289" r:id="rId5"/>
    <p:sldId id="290" r:id="rId6"/>
    <p:sldId id="291" r:id="rId7"/>
    <p:sldId id="294" r:id="rId8"/>
    <p:sldId id="299" r:id="rId9"/>
    <p:sldId id="295" r:id="rId10"/>
    <p:sldId id="296" r:id="rId11"/>
    <p:sldId id="297" r:id="rId12"/>
    <p:sldId id="298" r:id="rId13"/>
    <p:sldId id="300" r:id="rId14"/>
    <p:sldId id="301" r:id="rId15"/>
    <p:sldId id="302" r:id="rId16"/>
    <p:sldId id="285" r:id="rId17"/>
    <p:sldId id="303" r:id="rId18"/>
    <p:sldId id="304" r:id="rId19"/>
    <p:sldId id="305" r:id="rId20"/>
    <p:sldId id="308" r:id="rId21"/>
    <p:sldId id="310" r:id="rId22"/>
    <p:sldId id="311" r:id="rId23"/>
    <p:sldId id="312" r:id="rId24"/>
    <p:sldId id="313" r:id="rId25"/>
    <p:sldId id="315" r:id="rId26"/>
    <p:sldId id="316" r:id="rId27"/>
    <p:sldId id="317" r:id="rId28"/>
    <p:sldId id="318" r:id="rId29"/>
    <p:sldId id="322" r:id="rId30"/>
    <p:sldId id="323" r:id="rId31"/>
    <p:sldId id="324" r:id="rId32"/>
    <p:sldId id="325" r:id="rId33"/>
    <p:sldId id="326" r:id="rId34"/>
    <p:sldId id="327" r:id="rId35"/>
    <p:sldId id="330" r:id="rId36"/>
    <p:sldId id="331" r:id="rId37"/>
    <p:sldId id="338" r:id="rId38"/>
    <p:sldId id="286" r:id="rId39"/>
    <p:sldId id="339" r:id="rId40"/>
    <p:sldId id="340" r:id="rId41"/>
    <p:sldId id="341" r:id="rId42"/>
    <p:sldId id="342" r:id="rId43"/>
    <p:sldId id="343" r:id="rId44"/>
    <p:sldId id="344" r:id="rId45"/>
    <p:sldId id="345" r:id="rId46"/>
    <p:sldId id="346" r:id="rId47"/>
    <p:sldId id="347" r:id="rId48"/>
    <p:sldId id="348" r:id="rId49"/>
    <p:sldId id="349" r:id="rId50"/>
    <p:sldId id="350" r:id="rId51"/>
    <p:sldId id="351" r:id="rId52"/>
    <p:sldId id="352" r:id="rId53"/>
    <p:sldId id="353" r:id="rId54"/>
    <p:sldId id="354" r:id="rId55"/>
    <p:sldId id="355" r:id="rId56"/>
    <p:sldId id="356" r:id="rId57"/>
    <p:sldId id="357" r:id="rId58"/>
    <p:sldId id="358" r:id="rId59"/>
    <p:sldId id="359" r:id="rId60"/>
    <p:sldId id="360" r:id="rId61"/>
    <p:sldId id="361" r:id="rId62"/>
    <p:sldId id="362" r:id="rId63"/>
    <p:sldId id="363" r:id="rId64"/>
    <p:sldId id="367" r:id="rId65"/>
    <p:sldId id="368" r:id="rId66"/>
    <p:sldId id="364" r:id="rId67"/>
    <p:sldId id="366" r:id="rId68"/>
    <p:sldId id="365" r:id="rId69"/>
    <p:sldId id="369" r:id="rId70"/>
    <p:sldId id="370" r:id="rId71"/>
    <p:sldId id="287" r:id="rId72"/>
    <p:sldId id="371" r:id="rId73"/>
    <p:sldId id="288" r:id="rId74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4367"/>
    <a:srgbClr val="1D4865"/>
    <a:srgbClr val="1D4971"/>
    <a:srgbClr val="51B3CD"/>
    <a:srgbClr val="83C2DB"/>
    <a:srgbClr val="2980B4"/>
    <a:srgbClr val="4287C6"/>
    <a:srgbClr val="278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616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44743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003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4190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1523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569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9041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9700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2937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15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1921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61723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0372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7353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4606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14836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92232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2652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6363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718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1130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2895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51586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04679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26696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23979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0353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95606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603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4711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70486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9193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8880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3170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9052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99895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7249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9649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14353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517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7624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5023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99871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2191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7187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6313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9453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19365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674209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91045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5341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489342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18530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44958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35293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893045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58138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29739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85709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59397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7129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2436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90548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571051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43593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8836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6587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43"/>
            <a:ext cx="7886700" cy="43588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</p:spPr>
        <p:txBody>
          <a:bodyPr/>
          <a:lstStyle>
            <a:lvl1pPr>
              <a:defRPr/>
            </a:lvl1pPr>
          </a:lstStyle>
          <a:p>
            <a:fld id="{80F42DC0-2E3F-F440-A3AA-64F0AA1F84F2}" type="datetime1">
              <a:rPr lang="zh-CN" altLang="en-US"/>
              <a:t>2023/5/16</a:t>
            </a:fld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>
            <a:lvl1pPr>
              <a:defRPr/>
            </a:lvl1pPr>
          </a:lstStyle>
          <a:p>
            <a:fld id="{C5FC99A0-26D8-5E4B-82FB-70809BCEE9F6}" type="slidenum">
              <a:rPr lang="zh-CN" altLang="en-US"/>
              <a:t>‹#›</a:t>
            </a:fld>
            <a:endParaRPr lang="zh-CN" altLang="en-US" sz="14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0" y="1333829"/>
            <a:ext cx="3655181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0" y="1999034"/>
            <a:ext cx="3655181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0"/>
            <a:ext cx="4629150" cy="405288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  <a:lvl6pPr marL="1714500" indent="0">
              <a:buNone/>
              <a:defRPr sz="1100"/>
            </a:lvl6pPr>
            <a:lvl7pPr marL="2057400" indent="0">
              <a:buNone/>
              <a:defRPr sz="1100"/>
            </a:lvl7pPr>
            <a:lvl8pPr marL="2400300" indent="0">
              <a:buNone/>
              <a:defRPr sz="1100"/>
            </a:lvl8pPr>
            <a:lvl9pPr marL="274320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4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3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tags" Target="../tags/tag3.xml"/><Relationship Id="rId7" Type="http://schemas.openxmlformats.org/officeDocument/2006/relationships/image" Target="../media/image5.emf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.emf"/><Relationship Id="rId5" Type="http://schemas.openxmlformats.org/officeDocument/2006/relationships/notesSlide" Target="../notesSlides/notesSlide5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gif"/><Relationship Id="rId4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768799" y="1565167"/>
            <a:ext cx="6630184" cy="7155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4200" b="1" dirty="0">
                <a:solidFill>
                  <a:srgbClr val="1B4367"/>
                </a:solidFill>
                <a:cs typeface="+mn-ea"/>
                <a:sym typeface="+mn-lt"/>
              </a:rPr>
              <a:t>Reinforcement</a:t>
            </a:r>
            <a:r>
              <a:rPr lang="zh-CN" altLang="en-US" sz="42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4200" b="1" dirty="0">
                <a:solidFill>
                  <a:srgbClr val="1B4367"/>
                </a:solidFill>
                <a:cs typeface="+mn-ea"/>
                <a:sym typeface="+mn-lt"/>
              </a:rPr>
              <a:t>Learning</a:t>
            </a:r>
            <a:endParaRPr lang="zh-CN" altLang="en-US" sz="42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3075" name="文本框 3074"/>
          <p:cNvSpPr txBox="1"/>
          <p:nvPr/>
        </p:nvSpPr>
        <p:spPr>
          <a:xfrm>
            <a:off x="3404508" y="3342578"/>
            <a:ext cx="3461808" cy="25273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68580" tIns="34290" rIns="68580" bIns="34290" anchor="t">
            <a:spAutoFit/>
          </a:bodyPr>
          <a:lstStyle/>
          <a:p>
            <a:pPr lvl="0" eaLnBrk="0" hangingPunct="0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By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Dong,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Hanwen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		2022.12.13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04509" y="2280748"/>
            <a:ext cx="5358765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algn="r" eaLnBrk="0" latinLnBrk="0" hangingPunct="0"/>
            <a:r>
              <a:rPr lang="en-US" altLang="zh-CN" sz="1800" dirty="0">
                <a:solidFill>
                  <a:srgbClr val="1B4367"/>
                </a:solidFill>
                <a:cs typeface="+mn-ea"/>
                <a:sym typeface="+mn-lt"/>
              </a:rPr>
              <a:t>——Theory</a:t>
            </a:r>
            <a:r>
              <a:rPr lang="zh-CN" altLang="en-US" sz="1800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800" dirty="0">
                <a:solidFill>
                  <a:srgbClr val="1B4367"/>
                </a:solidFill>
                <a:cs typeface="+mn-ea"/>
                <a:sym typeface="+mn-lt"/>
              </a:rPr>
              <a:t>and</a:t>
            </a:r>
            <a:r>
              <a:rPr lang="zh-CN" altLang="en-US" sz="1800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800" dirty="0">
                <a:solidFill>
                  <a:srgbClr val="1B4367"/>
                </a:solidFill>
                <a:cs typeface="+mn-ea"/>
                <a:sym typeface="+mn-lt"/>
              </a:rPr>
              <a:t>Applications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3404508" y="2758504"/>
            <a:ext cx="4042771" cy="510778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Department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of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Computer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Science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and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Engineering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  <a:r>
              <a:rPr lang="en-US" altLang="zh-CN" sz="1200" dirty="0" err="1">
                <a:solidFill>
                  <a:schemeClr val="bg1"/>
                </a:solidFill>
                <a:cs typeface="+mn-ea"/>
                <a:sym typeface="+mn-lt"/>
              </a:rPr>
              <a:t>Msc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in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Computer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Science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15"/>
          <p:cNvSpPr txBox="1"/>
          <p:nvPr/>
        </p:nvSpPr>
        <p:spPr>
          <a:xfrm>
            <a:off x="709386" y="309785"/>
            <a:ext cx="5383070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Bellman</a:t>
            </a:r>
            <a:r>
              <a:rPr lang="zh-CN" altLang="en-US" sz="1700" b="1" dirty="0">
                <a:solidFill>
                  <a:srgbClr val="1B4367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Expectation</a:t>
            </a:r>
            <a:r>
              <a:rPr lang="zh-CN" altLang="en-US" sz="1700" b="1" dirty="0">
                <a:solidFill>
                  <a:srgbClr val="1B4367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Equation</a:t>
            </a:r>
            <a:endParaRPr lang="zh-CN" altLang="en-US" sz="1700" b="1" dirty="0">
              <a:solidFill>
                <a:srgbClr val="1B4367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DEF0D931-CB22-AC19-62D6-6673AE36D363}"/>
              </a:ext>
            </a:extLst>
          </p:cNvPr>
          <p:cNvSpPr txBox="1"/>
          <p:nvPr/>
        </p:nvSpPr>
        <p:spPr>
          <a:xfrm>
            <a:off x="1014607" y="925033"/>
            <a:ext cx="6321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1D4971"/>
              </a:buClr>
            </a:pPr>
            <a:r>
              <a:rPr lang="en-US" altLang="zh-CN" sz="1800" dirty="0">
                <a:solidFill>
                  <a:srgbClr val="000000"/>
                </a:solidFill>
              </a:rPr>
              <a:t>Value</a:t>
            </a:r>
            <a:r>
              <a:rPr lang="zh-CN" altLang="en-US" sz="1800" dirty="0">
                <a:solidFill>
                  <a:srgbClr val="000000"/>
                </a:solidFill>
              </a:rPr>
              <a:t> </a:t>
            </a:r>
            <a:r>
              <a:rPr lang="en-US" altLang="zh-CN" sz="1800" dirty="0">
                <a:solidFill>
                  <a:srgbClr val="000000"/>
                </a:solidFill>
              </a:rPr>
              <a:t>functions</a:t>
            </a:r>
            <a:r>
              <a:rPr lang="zh-CN" altLang="en-US" sz="1800" dirty="0">
                <a:solidFill>
                  <a:srgbClr val="000000"/>
                </a:solidFill>
              </a:rPr>
              <a:t> </a:t>
            </a:r>
            <a:r>
              <a:rPr lang="en-US" altLang="zh-CN" sz="1800" dirty="0">
                <a:solidFill>
                  <a:srgbClr val="000000"/>
                </a:solidFill>
              </a:rPr>
              <a:t>satisfy</a:t>
            </a:r>
            <a:r>
              <a:rPr lang="zh-CN" altLang="en-US" sz="1800" dirty="0">
                <a:solidFill>
                  <a:srgbClr val="000000"/>
                </a:solidFill>
              </a:rPr>
              <a:t> </a:t>
            </a:r>
            <a:r>
              <a:rPr lang="en-US" altLang="zh-CN" sz="1800" dirty="0">
                <a:solidFill>
                  <a:srgbClr val="000000"/>
                </a:solidFill>
              </a:rPr>
              <a:t>recursive</a:t>
            </a:r>
            <a:r>
              <a:rPr lang="zh-CN" altLang="en-US" sz="1800" dirty="0">
                <a:solidFill>
                  <a:srgbClr val="000000"/>
                </a:solidFill>
              </a:rPr>
              <a:t> </a:t>
            </a:r>
            <a:r>
              <a:rPr lang="en-US" altLang="zh-CN" sz="1800" dirty="0">
                <a:solidFill>
                  <a:srgbClr val="000000"/>
                </a:solidFill>
              </a:rPr>
              <a:t>relationships:</a:t>
            </a:r>
            <a:r>
              <a:rPr lang="zh-CN" altLang="en-US" sz="1800" dirty="0">
                <a:solidFill>
                  <a:srgbClr val="000000"/>
                </a:solidFill>
              </a:rPr>
              <a:t> </a:t>
            </a:r>
            <a:endParaRPr kumimoji="1" lang="zh-CN" altLang="en-US" sz="1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3FB3036-6BE0-8E40-79B2-EAB9B6945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782" y="1411326"/>
            <a:ext cx="4197135" cy="313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6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15"/>
          <p:cNvSpPr txBox="1"/>
          <p:nvPr/>
        </p:nvSpPr>
        <p:spPr>
          <a:xfrm>
            <a:off x="709386" y="309785"/>
            <a:ext cx="5383070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Bellman</a:t>
            </a:r>
            <a:r>
              <a:rPr lang="zh-CN" altLang="en-US" sz="1700" b="1" dirty="0">
                <a:solidFill>
                  <a:srgbClr val="1B4367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Expectation</a:t>
            </a:r>
            <a:r>
              <a:rPr lang="zh-CN" altLang="en-US" sz="1700" b="1" dirty="0">
                <a:solidFill>
                  <a:srgbClr val="1B4367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Equation</a:t>
            </a:r>
            <a:endParaRPr lang="zh-CN" altLang="en-US" sz="1700" b="1" dirty="0">
              <a:solidFill>
                <a:srgbClr val="1B4367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EF0D931-CB22-AC19-62D6-6673AE36D363}"/>
                  </a:ext>
                </a:extLst>
              </p:cNvPr>
              <p:cNvSpPr txBox="1"/>
              <p:nvPr/>
            </p:nvSpPr>
            <p:spPr>
              <a:xfrm>
                <a:off x="1006042" y="983972"/>
                <a:ext cx="6321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1D4971"/>
                  </a:buClr>
                </a:pPr>
                <a:r>
                  <a:rPr lang="en-US" altLang="zh-CN" sz="1800" dirty="0">
                    <a:solidFill>
                      <a:srgbClr val="000000"/>
                    </a:solidFill>
                  </a:rPr>
                  <a:t>Similarly,</a:t>
                </a:r>
                <a:r>
                  <a:rPr lang="zh-CN" altLang="en-US" sz="18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sz="1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can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also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be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expanded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as:</a:t>
                </a:r>
                <a:endParaRPr kumimoji="1" lang="zh-CN" altLang="en-US" sz="18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EF0D931-CB22-AC19-62D6-6673AE36D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042" y="983972"/>
                <a:ext cx="6321858" cy="369332"/>
              </a:xfrm>
              <a:prstGeom prst="rect">
                <a:avLst/>
              </a:prstGeom>
              <a:blipFill>
                <a:blip r:embed="rId3"/>
                <a:stretch>
                  <a:fillRect l="-803" t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298CC01C-B872-D8BD-FEBD-2255A5301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100" y="1696632"/>
            <a:ext cx="55118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03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15"/>
          <p:cNvSpPr txBox="1"/>
          <p:nvPr/>
        </p:nvSpPr>
        <p:spPr>
          <a:xfrm>
            <a:off x="709386" y="309785"/>
            <a:ext cx="5383070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Optimal</a:t>
            </a:r>
            <a:r>
              <a:rPr lang="zh-CN" altLang="en-US" sz="1700" b="1" dirty="0">
                <a:solidFill>
                  <a:srgbClr val="1B4367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Value</a:t>
            </a:r>
            <a:r>
              <a:rPr lang="zh-CN" altLang="en-US" sz="1700" b="1" dirty="0">
                <a:solidFill>
                  <a:srgbClr val="1B4367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Functions</a:t>
            </a:r>
            <a:endParaRPr lang="zh-CN" altLang="en-US" sz="1700" b="1" dirty="0">
              <a:solidFill>
                <a:srgbClr val="1B4367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BE509B2-2005-F9A3-9354-A2BECBF9B744}"/>
                  </a:ext>
                </a:extLst>
              </p:cNvPr>
              <p:cNvSpPr txBox="1"/>
              <p:nvPr/>
            </p:nvSpPr>
            <p:spPr>
              <a:xfrm>
                <a:off x="1006042" y="983972"/>
                <a:ext cx="6766358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1D4971"/>
                  </a:buClr>
                </a:pPr>
                <a:r>
                  <a:rPr lang="en-US" altLang="zh-CN" sz="1800" dirty="0">
                    <a:solidFill>
                      <a:srgbClr val="000000"/>
                    </a:solidFill>
                  </a:rPr>
                  <a:t>The</a:t>
                </a:r>
                <a:r>
                  <a:rPr lang="zh-CN" altLang="en-US" sz="18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</a:rPr>
                  <a:t>optimal</a:t>
                </a:r>
                <a:r>
                  <a:rPr lang="zh-CN" altLang="en-US" sz="18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</a:rPr>
                  <a:t>state</a:t>
                </a:r>
                <a:r>
                  <a:rPr lang="zh-CN" altLang="en-US" sz="18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</a:rPr>
                  <a:t>value</a:t>
                </a:r>
                <a:r>
                  <a:rPr lang="zh-CN" altLang="en-US" sz="18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</a:rPr>
                  <a:t>function</a:t>
                </a:r>
                <a:r>
                  <a:rPr lang="zh-CN" altLang="en-US" sz="18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</a:rPr>
                  <a:t>is</a:t>
                </a:r>
                <a:r>
                  <a:rPr lang="zh-CN" altLang="en-US" sz="18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</a:rPr>
                  <a:t>the</a:t>
                </a:r>
                <a:r>
                  <a:rPr lang="zh-CN" altLang="en-US" sz="18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</a:rPr>
                  <a:t>maximum</a:t>
                </a:r>
                <a:r>
                  <a:rPr lang="zh-CN" altLang="en-US" sz="18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</a:rPr>
                  <a:t>state</a:t>
                </a:r>
                <a:r>
                  <a:rPr lang="zh-CN" altLang="en-US" sz="18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</a:rPr>
                  <a:t>value</a:t>
                </a:r>
                <a:r>
                  <a:rPr lang="zh-CN" altLang="en-US" sz="18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</a:rPr>
                  <a:t>function</a:t>
                </a:r>
                <a:r>
                  <a:rPr lang="zh-CN" altLang="en-US" sz="18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</a:rPr>
                  <a:t>over</a:t>
                </a:r>
                <a:r>
                  <a:rPr lang="zh-CN" altLang="en-US" sz="18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</a:rPr>
                  <a:t>all</a:t>
                </a:r>
                <a:r>
                  <a:rPr lang="zh-CN" altLang="en-US" sz="18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</a:rPr>
                  <a:t>policies,</a:t>
                </a:r>
                <a:r>
                  <a:rPr lang="zh-CN" altLang="en-US" sz="18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</a:rPr>
                  <a:t>denoted</a:t>
                </a:r>
                <a:r>
                  <a:rPr lang="zh-CN" altLang="en-US" sz="18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</a:rPr>
                  <a:t>as</a:t>
                </a:r>
                <a:r>
                  <a:rPr lang="zh-CN" altLang="en-US" sz="18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zh-CN" alt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1800" dirty="0"/>
                  <a:t>:</a:t>
                </a:r>
                <a:r>
                  <a:rPr kumimoji="1" lang="zh-CN" altLang="en-US" sz="1800" dirty="0"/>
                  <a:t> 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BE509B2-2005-F9A3-9354-A2BECBF9B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042" y="983972"/>
                <a:ext cx="6766358" cy="669992"/>
              </a:xfrm>
              <a:prstGeom prst="rect">
                <a:avLst/>
              </a:prstGeom>
              <a:blipFill>
                <a:blip r:embed="rId3"/>
                <a:stretch>
                  <a:fillRect l="-750" t="-3704" b="-92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19D275A6-93A5-E6D2-D4BB-E77ABB4E6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250" y="1771650"/>
            <a:ext cx="2603500" cy="80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C3929BF-A5E5-7C1A-D1FF-E9B35B7E883B}"/>
                  </a:ext>
                </a:extLst>
              </p:cNvPr>
              <p:cNvSpPr txBox="1"/>
              <p:nvPr/>
            </p:nvSpPr>
            <p:spPr>
              <a:xfrm>
                <a:off x="1006042" y="2689436"/>
                <a:ext cx="6766358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1D4971"/>
                  </a:buClr>
                </a:pPr>
                <a:r>
                  <a:rPr lang="en-US" altLang="zh-CN" sz="1800" dirty="0">
                    <a:solidFill>
                      <a:srgbClr val="000000"/>
                    </a:solidFill>
                  </a:rPr>
                  <a:t>The</a:t>
                </a:r>
                <a:r>
                  <a:rPr lang="zh-CN" altLang="en-US" sz="18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</a:rPr>
                  <a:t>optimal</a:t>
                </a:r>
                <a:r>
                  <a:rPr lang="zh-CN" altLang="en-US" sz="18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</a:rPr>
                  <a:t>action</a:t>
                </a:r>
                <a:r>
                  <a:rPr lang="zh-CN" altLang="en-US" sz="18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</a:rPr>
                  <a:t>value</a:t>
                </a:r>
                <a:r>
                  <a:rPr lang="zh-CN" altLang="en-US" sz="18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</a:rPr>
                  <a:t>function</a:t>
                </a:r>
                <a:r>
                  <a:rPr lang="zh-CN" altLang="en-US" sz="18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</a:rPr>
                  <a:t>is</a:t>
                </a:r>
                <a:r>
                  <a:rPr lang="zh-CN" altLang="en-US" sz="18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</a:rPr>
                  <a:t>the</a:t>
                </a:r>
                <a:r>
                  <a:rPr lang="zh-CN" altLang="en-US" sz="18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</a:rPr>
                  <a:t>maximum</a:t>
                </a:r>
                <a:r>
                  <a:rPr lang="zh-CN" altLang="en-US" sz="18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</a:rPr>
                  <a:t>action</a:t>
                </a:r>
                <a:r>
                  <a:rPr lang="zh-CN" altLang="en-US" sz="18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</a:rPr>
                  <a:t>value</a:t>
                </a:r>
                <a:r>
                  <a:rPr lang="zh-CN" altLang="en-US" sz="18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</a:rPr>
                  <a:t>function</a:t>
                </a:r>
                <a:r>
                  <a:rPr lang="zh-CN" altLang="en-US" sz="18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</a:rPr>
                  <a:t>over</a:t>
                </a:r>
                <a:r>
                  <a:rPr lang="zh-CN" altLang="en-US" sz="18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</a:rPr>
                  <a:t>all</a:t>
                </a:r>
                <a:r>
                  <a:rPr lang="zh-CN" altLang="en-US" sz="18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</a:rPr>
                  <a:t>policies,</a:t>
                </a:r>
                <a:r>
                  <a:rPr lang="zh-CN" altLang="en-US" sz="18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</a:rPr>
                  <a:t>denoted</a:t>
                </a:r>
                <a:r>
                  <a:rPr lang="zh-CN" altLang="en-US" sz="18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</a:rPr>
                  <a:t>as</a:t>
                </a:r>
                <a:r>
                  <a:rPr lang="zh-CN" altLang="en-US" sz="18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zh-CN" alt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1800" dirty="0"/>
                  <a:t>:</a:t>
                </a:r>
                <a:r>
                  <a:rPr kumimoji="1" lang="zh-CN" altLang="en-US" sz="1800" dirty="0"/>
                  <a:t> 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C3929BF-A5E5-7C1A-D1FF-E9B35B7E8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042" y="2689436"/>
                <a:ext cx="6766358" cy="669992"/>
              </a:xfrm>
              <a:prstGeom prst="rect">
                <a:avLst/>
              </a:prstGeom>
              <a:blipFill>
                <a:blip r:embed="rId5"/>
                <a:stretch>
                  <a:fillRect l="-750" t="-3704" b="-92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5AE236B0-18EF-C9E2-2C5E-C9CBA04E45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5000" y="3473728"/>
            <a:ext cx="27940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1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15"/>
          <p:cNvSpPr txBox="1"/>
          <p:nvPr/>
        </p:nvSpPr>
        <p:spPr>
          <a:xfrm>
            <a:off x="709386" y="309785"/>
            <a:ext cx="5383070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Optimal</a:t>
            </a:r>
            <a:r>
              <a:rPr lang="zh-CN" altLang="en-US" sz="1700" b="1" dirty="0">
                <a:solidFill>
                  <a:srgbClr val="1B4367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Policy</a:t>
            </a:r>
            <a:endParaRPr lang="zh-CN" altLang="en-US" sz="1700" b="1" dirty="0">
              <a:solidFill>
                <a:srgbClr val="1B4367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BE509B2-2005-F9A3-9354-A2BECBF9B744}"/>
                  </a:ext>
                </a:extLst>
              </p:cNvPr>
              <p:cNvSpPr txBox="1"/>
              <p:nvPr/>
            </p:nvSpPr>
            <p:spPr>
              <a:xfrm>
                <a:off x="1006042" y="983972"/>
                <a:ext cx="67663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1D4971"/>
                  </a:buClr>
                </a:pPr>
                <a:r>
                  <a:rPr lang="en-US" altLang="zh-CN" sz="1800" dirty="0">
                    <a:solidFill>
                      <a:srgbClr val="000000"/>
                    </a:solidFill>
                  </a:rPr>
                  <a:t>The</a:t>
                </a:r>
                <a:r>
                  <a:rPr lang="zh-CN" altLang="en-US" sz="18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</a:rPr>
                  <a:t>optimal</a:t>
                </a:r>
                <a:r>
                  <a:rPr lang="zh-CN" altLang="en-US" sz="18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</a:rPr>
                  <a:t>policy</a:t>
                </a:r>
                <a:r>
                  <a:rPr lang="zh-CN" altLang="en-US" sz="18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zh-CN" alt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18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</a:rPr>
                  <a:t>can</a:t>
                </a:r>
                <a:r>
                  <a:rPr lang="zh-CN" altLang="en-US" sz="18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</a:rPr>
                  <a:t>be</a:t>
                </a:r>
                <a:r>
                  <a:rPr lang="zh-CN" altLang="en-US" sz="18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</a:rPr>
                  <a:t>obtained</a:t>
                </a:r>
                <a:r>
                  <a:rPr lang="zh-CN" altLang="en-US" sz="18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</a:rPr>
                  <a:t>directly</a:t>
                </a:r>
                <a:r>
                  <a:rPr lang="zh-CN" altLang="en-US" sz="18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</a:rPr>
                  <a:t>from</a:t>
                </a:r>
                <a:r>
                  <a:rPr lang="zh-CN" altLang="en-US" sz="18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zh-CN" alt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1800" dirty="0"/>
                  <a:t>:</a:t>
                </a:r>
                <a:r>
                  <a:rPr kumimoji="1" lang="zh-CN" altLang="en-US" sz="1800" dirty="0"/>
                  <a:t> 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BE509B2-2005-F9A3-9354-A2BECBF9B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042" y="983972"/>
                <a:ext cx="6766358" cy="369332"/>
              </a:xfrm>
              <a:prstGeom prst="rect">
                <a:avLst/>
              </a:prstGeom>
              <a:blipFill>
                <a:blip r:embed="rId3"/>
                <a:stretch>
                  <a:fillRect l="-750" t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F7888E78-58D7-73C6-8D0E-1E56AA44D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0" y="1617449"/>
            <a:ext cx="2667000" cy="76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ADCB96F-BEEB-09CF-9C39-4B1BA9E65E83}"/>
                  </a:ext>
                </a:extLst>
              </p:cNvPr>
              <p:cNvSpPr txBox="1"/>
              <p:nvPr/>
            </p:nvSpPr>
            <p:spPr>
              <a:xfrm>
                <a:off x="1025240" y="2643595"/>
                <a:ext cx="67663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1D4971"/>
                  </a:buClr>
                </a:pPr>
                <a:r>
                  <a:rPr lang="en-US" altLang="zh-CN" sz="1800" dirty="0">
                    <a:solidFill>
                      <a:srgbClr val="000000"/>
                    </a:solidFill>
                  </a:rPr>
                  <a:t>The</a:t>
                </a:r>
                <a:r>
                  <a:rPr lang="zh-CN" altLang="en-US" sz="18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</a:rPr>
                  <a:t>optimal</a:t>
                </a:r>
                <a:r>
                  <a:rPr lang="zh-CN" altLang="en-US" sz="18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</a:rPr>
                  <a:t>policy</a:t>
                </a:r>
                <a:r>
                  <a:rPr lang="zh-CN" altLang="en-US" sz="18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zh-CN" alt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18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</a:rPr>
                  <a:t>maximizes</a:t>
                </a:r>
                <a:r>
                  <a:rPr lang="zh-CN" altLang="en-US" sz="18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1800" dirty="0"/>
                  <a:t>.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Same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for</a:t>
                </a:r>
                <a:r>
                  <a:rPr kumimoji="1"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kumimoji="1" lang="zh-CN" altLang="en-US" sz="18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ADCB96F-BEEB-09CF-9C39-4B1BA9E65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240" y="2643595"/>
                <a:ext cx="6766358" cy="369332"/>
              </a:xfrm>
              <a:prstGeom prst="rect">
                <a:avLst/>
              </a:prstGeom>
              <a:blipFill>
                <a:blip r:embed="rId5"/>
                <a:stretch>
                  <a:fillRect l="-749" t="-10000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9097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15"/>
          <p:cNvSpPr txBox="1"/>
          <p:nvPr/>
        </p:nvSpPr>
        <p:spPr>
          <a:xfrm>
            <a:off x="709386" y="309785"/>
            <a:ext cx="5383070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Bellman</a:t>
            </a:r>
            <a:r>
              <a:rPr lang="zh-CN" altLang="en-US" sz="1700" b="1" dirty="0">
                <a:solidFill>
                  <a:srgbClr val="1B4367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Optimality</a:t>
            </a:r>
            <a:r>
              <a:rPr lang="zh-CN" altLang="en-US" sz="1700" b="1" dirty="0">
                <a:solidFill>
                  <a:srgbClr val="1B4367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Equations</a:t>
            </a:r>
            <a:endParaRPr lang="zh-CN" altLang="en-US" sz="1700" b="1" dirty="0">
              <a:solidFill>
                <a:srgbClr val="1B4367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D481F605-7905-BF6A-E853-5C495EFAE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718" y="1472044"/>
            <a:ext cx="4065920" cy="11552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E48FEC2-78EA-92E9-02F1-23C72C0FEB46}"/>
                  </a:ext>
                </a:extLst>
              </p:cNvPr>
              <p:cNvSpPr txBox="1"/>
              <p:nvPr/>
            </p:nvSpPr>
            <p:spPr>
              <a:xfrm>
                <a:off x="774478" y="825713"/>
                <a:ext cx="76465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800" dirty="0"/>
                  <a:t>To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maximize</a:t>
                </a:r>
                <a:r>
                  <a:rPr kumimoji="1"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kumimoji="1"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1800" dirty="0"/>
                  <a:t>,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we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need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to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follow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the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optimal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policy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after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current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state-action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pair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(s,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a)</a:t>
                </a:r>
                <a:endParaRPr kumimoji="1" lang="zh-CN" altLang="en-US" sz="18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E48FEC2-78EA-92E9-02F1-23C72C0FE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478" y="825713"/>
                <a:ext cx="7646508" cy="646331"/>
              </a:xfrm>
              <a:prstGeom prst="rect">
                <a:avLst/>
              </a:prstGeom>
              <a:blipFill>
                <a:blip r:embed="rId4"/>
                <a:stretch>
                  <a:fillRect l="-498" t="-3846" b="-1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6DBD3966-BA8D-2653-1A46-4D7748F1B4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8179" y="3426801"/>
            <a:ext cx="2257589" cy="8523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6EACA60-0371-F592-0D34-BA8B76CDBFB5}"/>
                  </a:ext>
                </a:extLst>
              </p:cNvPr>
              <p:cNvSpPr txBox="1"/>
              <p:nvPr/>
            </p:nvSpPr>
            <p:spPr>
              <a:xfrm>
                <a:off x="774478" y="2870790"/>
                <a:ext cx="76465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800" dirty="0"/>
                  <a:t>To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maximize</a:t>
                </a:r>
                <a:r>
                  <a:rPr kumimoji="1"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1800" dirty="0"/>
                  <a:t>,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select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the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action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that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maximizes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optimal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action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value</a:t>
                </a:r>
                <a:r>
                  <a:rPr kumimoji="1" lang="zh-CN" altLang="en-US" sz="1800" dirty="0"/>
                  <a:t> 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6EACA60-0371-F592-0D34-BA8B76CDB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478" y="2870790"/>
                <a:ext cx="7646508" cy="369332"/>
              </a:xfrm>
              <a:prstGeom prst="rect">
                <a:avLst/>
              </a:prstGeom>
              <a:blipFill>
                <a:blip r:embed="rId6"/>
                <a:stretch>
                  <a:fillRect l="-498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770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15"/>
          <p:cNvSpPr txBox="1"/>
          <p:nvPr/>
        </p:nvSpPr>
        <p:spPr>
          <a:xfrm>
            <a:off x="709386" y="309785"/>
            <a:ext cx="5383070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Bellman</a:t>
            </a:r>
            <a:r>
              <a:rPr lang="zh-CN" altLang="en-US" sz="1700" b="1" dirty="0">
                <a:solidFill>
                  <a:srgbClr val="1B4367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Optimality</a:t>
            </a:r>
            <a:r>
              <a:rPr lang="zh-CN" altLang="en-US" sz="1700" b="1" dirty="0">
                <a:solidFill>
                  <a:srgbClr val="1B4367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Equations</a:t>
            </a:r>
            <a:endParaRPr lang="zh-CN" altLang="en-US" sz="1700" b="1" dirty="0">
              <a:solidFill>
                <a:srgbClr val="1B4367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ECFCB434-C89F-FCEF-B6C5-DB9FF4143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00" y="1790700"/>
            <a:ext cx="5384800" cy="1562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65A18CF-156D-A683-DD46-2D7D623EADF3}"/>
                  </a:ext>
                </a:extLst>
              </p:cNvPr>
              <p:cNvSpPr txBox="1"/>
              <p:nvPr/>
            </p:nvSpPr>
            <p:spPr>
              <a:xfrm>
                <a:off x="1048867" y="1116067"/>
                <a:ext cx="66666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800" dirty="0"/>
                  <a:t>Based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on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the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relationship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between</a:t>
                </a:r>
                <a:r>
                  <a:rPr kumimoji="1" lang="zh-CN" altLang="en-US" sz="1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kumimoji="1" lang="zh-CN" alt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and</a:t>
                </a:r>
                <a:r>
                  <a:rPr kumimoji="1" lang="zh-CN" altLang="en-US" sz="1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kumimoji="1" lang="zh-CN" altLang="en-US" sz="1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kumimoji="1" lang="en-US" altLang="zh-CN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1800" dirty="0"/>
                  <a:t>,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we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have</a:t>
                </a:r>
                <a:r>
                  <a:rPr kumimoji="1" lang="zh-CN" altLang="en-US" sz="1800" dirty="0"/>
                  <a:t> 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65A18CF-156D-A683-DD46-2D7D623EA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867" y="1116067"/>
                <a:ext cx="6666614" cy="369332"/>
              </a:xfrm>
              <a:prstGeom prst="rect">
                <a:avLst/>
              </a:prstGeom>
              <a:blipFill>
                <a:blip r:embed="rId4"/>
                <a:stretch>
                  <a:fillRect l="-760" t="-6452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398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椭圆 10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3400" b="1" dirty="0">
                <a:solidFill>
                  <a:srgbClr val="1B4367"/>
                </a:solidFill>
                <a:cs typeface="+mn-ea"/>
                <a:sym typeface="+mn-lt"/>
              </a:rPr>
              <a:t>Algorithms</a:t>
            </a:r>
            <a:endParaRPr lang="zh-CN" altLang="en-US" sz="3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05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Algorithms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B5876C90-CA05-7297-AAF2-ECFCC088254A}"/>
              </a:ext>
            </a:extLst>
          </p:cNvPr>
          <p:cNvSpPr txBox="1"/>
          <p:nvPr/>
        </p:nvSpPr>
        <p:spPr>
          <a:xfrm>
            <a:off x="1620663" y="802035"/>
            <a:ext cx="546513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2000" dirty="0"/>
              <a:t>Dynamic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Programming</a:t>
            </a:r>
          </a:p>
          <a:p>
            <a:pPr marL="628650" lvl="1" indent="-285750">
              <a:buClr>
                <a:srgbClr val="1D4971"/>
              </a:buClr>
              <a:buFont typeface="Wingdings" pitchFamily="2" charset="2"/>
              <a:buChar char="l"/>
            </a:pPr>
            <a:r>
              <a:rPr kumimoji="1" lang="en-US" altLang="zh-CN" sz="1600" dirty="0"/>
              <a:t>Policy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Iteration</a:t>
            </a:r>
          </a:p>
          <a:p>
            <a:pPr marL="628650" lvl="1" indent="-285750">
              <a:buClr>
                <a:srgbClr val="1D4971"/>
              </a:buClr>
              <a:buFont typeface="Wingdings" pitchFamily="2" charset="2"/>
              <a:buChar char="l"/>
            </a:pPr>
            <a:r>
              <a:rPr kumimoji="1" lang="en-US" altLang="zh-CN" sz="1600" dirty="0"/>
              <a:t>Value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Iteration</a:t>
            </a:r>
          </a:p>
          <a:p>
            <a:pPr marL="685800" lvl="1" indent="-342900">
              <a:buClr>
                <a:srgbClr val="1D4971"/>
              </a:buClr>
              <a:buFont typeface="Wingdings" pitchFamily="2" charset="2"/>
              <a:buChar char="n"/>
            </a:pPr>
            <a:endParaRPr kumimoji="1" lang="en-US" altLang="zh-CN" sz="2000" dirty="0"/>
          </a:p>
          <a:p>
            <a:pPr marL="342900" indent="-342900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2000" dirty="0"/>
              <a:t>Monte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Carlo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Methods</a:t>
            </a:r>
          </a:p>
          <a:p>
            <a:pPr marL="342900" indent="-342900">
              <a:buClr>
                <a:srgbClr val="1D4971"/>
              </a:buClr>
              <a:buFont typeface="Wingdings" pitchFamily="2" charset="2"/>
              <a:buChar char="n"/>
            </a:pPr>
            <a:endParaRPr kumimoji="1" lang="en-US" altLang="zh-CN" sz="2000" dirty="0"/>
          </a:p>
          <a:p>
            <a:pPr marL="342900" indent="-342900">
              <a:buClr>
                <a:srgbClr val="1D4971"/>
              </a:buClr>
              <a:buFont typeface="Wingdings" pitchFamily="2" charset="2"/>
              <a:buChar char="n"/>
            </a:pPr>
            <a:endParaRPr kumimoji="1" lang="en-US" altLang="zh-CN" sz="2000" dirty="0"/>
          </a:p>
          <a:p>
            <a:pPr marL="342900" indent="-342900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2000" dirty="0"/>
              <a:t>Temporal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Difference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Learning</a:t>
            </a:r>
          </a:p>
          <a:p>
            <a:pPr marL="685800" lvl="1" indent="-342900">
              <a:buClr>
                <a:srgbClr val="1D4971"/>
              </a:buClr>
              <a:buFont typeface="Wingdings" pitchFamily="2" charset="2"/>
              <a:buChar char="l"/>
            </a:pPr>
            <a:r>
              <a:rPr kumimoji="1" lang="en-US" altLang="zh-CN" sz="1600" dirty="0"/>
              <a:t>Q-learning</a:t>
            </a:r>
          </a:p>
          <a:p>
            <a:pPr marL="685800" lvl="1" indent="-342900">
              <a:buClr>
                <a:srgbClr val="1D4971"/>
              </a:buClr>
              <a:buFont typeface="Wingdings" pitchFamily="2" charset="2"/>
              <a:buChar char="l"/>
            </a:pPr>
            <a:r>
              <a:rPr kumimoji="1" lang="en-US" altLang="zh-CN" sz="1600" dirty="0"/>
              <a:t>SARSA</a:t>
            </a:r>
          </a:p>
          <a:p>
            <a:pPr marL="685800" lvl="1" indent="-342900">
              <a:buClr>
                <a:srgbClr val="1D4971"/>
              </a:buClr>
              <a:buFont typeface="Wingdings" pitchFamily="2" charset="2"/>
              <a:buChar char="n"/>
            </a:pPr>
            <a:endParaRPr kumimoji="1" lang="en-US" altLang="zh-CN" sz="2000" dirty="0"/>
          </a:p>
          <a:p>
            <a:pPr marL="342900" indent="-342900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2000" dirty="0"/>
              <a:t>Deep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Q-Network</a:t>
            </a:r>
          </a:p>
        </p:txBody>
      </p:sp>
    </p:spTree>
    <p:extLst>
      <p:ext uri="{BB962C8B-B14F-4D97-AF65-F5344CB8AC3E}">
        <p14:creationId xmlns:p14="http://schemas.microsoft.com/office/powerpoint/2010/main" val="293678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15"/>
          <p:cNvSpPr txBox="1"/>
          <p:nvPr/>
        </p:nvSpPr>
        <p:spPr>
          <a:xfrm>
            <a:off x="709386" y="309785"/>
            <a:ext cx="2948214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Dynamic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Programming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05DE3CB7-6AE8-F708-3AFA-3A35654BB74E}"/>
              </a:ext>
            </a:extLst>
          </p:cNvPr>
          <p:cNvSpPr txBox="1"/>
          <p:nvPr/>
        </p:nvSpPr>
        <p:spPr>
          <a:xfrm>
            <a:off x="1254737" y="1063645"/>
            <a:ext cx="546513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2000" dirty="0"/>
              <a:t>Policy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Iteration</a:t>
            </a:r>
          </a:p>
          <a:p>
            <a:pPr marL="628650" lvl="1" indent="-285750">
              <a:buClr>
                <a:srgbClr val="1D4971"/>
              </a:buClr>
              <a:buFont typeface="Wingdings" pitchFamily="2" charset="2"/>
              <a:buChar char="l"/>
            </a:pPr>
            <a:r>
              <a:rPr kumimoji="1" lang="en-US" altLang="zh-CN" sz="1600" dirty="0"/>
              <a:t>Policy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Evaluation</a:t>
            </a:r>
          </a:p>
          <a:p>
            <a:pPr marL="628650" lvl="1" indent="-285750">
              <a:buClr>
                <a:srgbClr val="1D4971"/>
              </a:buClr>
              <a:buFont typeface="Wingdings" pitchFamily="2" charset="2"/>
              <a:buChar char="l"/>
            </a:pPr>
            <a:r>
              <a:rPr kumimoji="1" lang="en-US" altLang="zh-CN" sz="1600" dirty="0"/>
              <a:t>Policy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Improvement</a:t>
            </a:r>
          </a:p>
          <a:p>
            <a:pPr marL="685800" lvl="1" indent="-342900">
              <a:buClr>
                <a:srgbClr val="1D4971"/>
              </a:buClr>
              <a:buFont typeface="Wingdings" pitchFamily="2" charset="2"/>
              <a:buChar char="n"/>
            </a:pPr>
            <a:endParaRPr kumimoji="1" lang="en-US" altLang="zh-CN" sz="2000" dirty="0"/>
          </a:p>
          <a:p>
            <a:pPr marL="342900" indent="-342900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2000" dirty="0"/>
              <a:t>Value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Iteration</a:t>
            </a:r>
          </a:p>
        </p:txBody>
      </p:sp>
    </p:spTree>
    <p:extLst>
      <p:ext uri="{BB962C8B-B14F-4D97-AF65-F5344CB8AC3E}">
        <p14:creationId xmlns:p14="http://schemas.microsoft.com/office/powerpoint/2010/main" val="357661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15"/>
          <p:cNvSpPr txBox="1"/>
          <p:nvPr/>
        </p:nvSpPr>
        <p:spPr>
          <a:xfrm>
            <a:off x="709386" y="309785"/>
            <a:ext cx="2948214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Policy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Evaluation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05DE3CB7-6AE8-F708-3AFA-3A35654BB74E}"/>
              </a:ext>
            </a:extLst>
          </p:cNvPr>
          <p:cNvSpPr txBox="1"/>
          <p:nvPr/>
        </p:nvSpPr>
        <p:spPr>
          <a:xfrm>
            <a:off x="1014607" y="1042381"/>
            <a:ext cx="6428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1D4971"/>
              </a:buClr>
            </a:pPr>
            <a:r>
              <a:rPr kumimoji="1" lang="en-US" altLang="zh-CN" sz="1800" dirty="0"/>
              <a:t>Policy evaluation is the process of calculating a policy’s state-value function.</a:t>
            </a:r>
            <a:r>
              <a:rPr kumimoji="1" lang="zh-CN" altLang="en-US" sz="1800" dirty="0"/>
              <a:t> </a:t>
            </a:r>
            <a:endParaRPr kumimoji="1" lang="en-US" altLang="zh-CN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09ADB42-094E-5E24-537E-A580561408DB}"/>
                  </a:ext>
                </a:extLst>
              </p:cNvPr>
              <p:cNvSpPr txBox="1"/>
              <p:nvPr/>
            </p:nvSpPr>
            <p:spPr>
              <a:xfrm>
                <a:off x="1014607" y="1925419"/>
                <a:ext cx="64281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buClr>
                    <a:srgbClr val="1D4971"/>
                  </a:buClr>
                </a:pPr>
                <a:r>
                  <a:rPr kumimoji="1" lang="en-US" altLang="zh-CN" sz="1800" dirty="0"/>
                  <a:t>Bellman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expectation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equation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for</a:t>
                </a:r>
                <a:r>
                  <a:rPr kumimoji="1"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1800" dirty="0"/>
                  <a:t>:</a:t>
                </a:r>
                <a:r>
                  <a:rPr kumimoji="1" lang="zh-CN" altLang="en-US" sz="1800" dirty="0"/>
                  <a:t> </a:t>
                </a:r>
                <a:endParaRPr kumimoji="1" lang="en-US" altLang="zh-CN" sz="18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09ADB42-094E-5E24-537E-A58056140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07" y="1925419"/>
                <a:ext cx="6428184" cy="369332"/>
              </a:xfrm>
              <a:prstGeom prst="rect">
                <a:avLst/>
              </a:prstGeom>
              <a:blipFill>
                <a:blip r:embed="rId3"/>
                <a:stretch>
                  <a:fillRect l="-787" t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57C225D9-2E98-A01F-A82A-0770C089D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0850" y="2571750"/>
            <a:ext cx="5702300" cy="10668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D40F118-E5FF-1FF5-F5D9-70A6D11A9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5981" y="2531458"/>
            <a:ext cx="55880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6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645032" y="1377153"/>
            <a:ext cx="2214693" cy="39159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en-US" altLang="zh-CN" sz="1700" dirty="0">
                <a:solidFill>
                  <a:schemeClr val="bg1"/>
                </a:solidFill>
                <a:cs typeface="+mn-ea"/>
                <a:sym typeface="+mn-lt"/>
              </a:rPr>
              <a:t>Background</a:t>
            </a:r>
            <a:endParaRPr lang="zh-CN" altLang="en-US" sz="1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135755" y="1357339"/>
            <a:ext cx="478533" cy="393570"/>
            <a:chOff x="5640108" y="966369"/>
            <a:chExt cx="476097" cy="391567"/>
          </a:xfrm>
        </p:grpSpPr>
        <p:sp>
          <p:nvSpPr>
            <p:cNvPr id="25" name="椭圆 24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722054" y="2350576"/>
            <a:ext cx="2113154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2400" b="1" dirty="0">
                <a:solidFill>
                  <a:srgbClr val="1B4367"/>
                </a:solidFill>
                <a:cs typeface="+mn-ea"/>
                <a:sym typeface="+mn-lt"/>
              </a:rPr>
              <a:t>CONTENTS</a:t>
            </a:r>
          </a:p>
        </p:txBody>
      </p:sp>
      <p:sp>
        <p:nvSpPr>
          <p:cNvPr id="79" name="文本框 10"/>
          <p:cNvSpPr txBox="1"/>
          <p:nvPr/>
        </p:nvSpPr>
        <p:spPr>
          <a:xfrm>
            <a:off x="5645032" y="2094697"/>
            <a:ext cx="2214693" cy="39159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en-US" altLang="zh-CN" sz="1700" dirty="0">
                <a:solidFill>
                  <a:schemeClr val="bg1"/>
                </a:solidFill>
                <a:cs typeface="+mn-ea"/>
                <a:sym typeface="+mn-lt"/>
              </a:rPr>
              <a:t>Algorithms</a:t>
            </a:r>
            <a:endParaRPr lang="zh-CN" altLang="en-US" sz="1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5135755" y="2074883"/>
            <a:ext cx="478533" cy="393570"/>
            <a:chOff x="5640108" y="966369"/>
            <a:chExt cx="476097" cy="391567"/>
          </a:xfrm>
        </p:grpSpPr>
        <p:sp>
          <p:nvSpPr>
            <p:cNvPr id="81" name="椭圆 80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2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</a:p>
          </p:txBody>
        </p:sp>
      </p:grpSp>
      <p:sp>
        <p:nvSpPr>
          <p:cNvPr id="83" name="文本框 10"/>
          <p:cNvSpPr txBox="1"/>
          <p:nvPr/>
        </p:nvSpPr>
        <p:spPr>
          <a:xfrm>
            <a:off x="5645032" y="2812241"/>
            <a:ext cx="2214693" cy="39159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en-US" altLang="zh-CN" sz="1700" dirty="0">
                <a:solidFill>
                  <a:schemeClr val="bg1"/>
                </a:solidFill>
                <a:cs typeface="+mn-ea"/>
                <a:sym typeface="+mn-lt"/>
              </a:rPr>
              <a:t>Experiments</a:t>
            </a:r>
            <a:endParaRPr lang="zh-CN" altLang="en-US" sz="1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5135755" y="2792427"/>
            <a:ext cx="478533" cy="393570"/>
            <a:chOff x="5640108" y="966369"/>
            <a:chExt cx="476097" cy="391567"/>
          </a:xfrm>
        </p:grpSpPr>
        <p:sp>
          <p:nvSpPr>
            <p:cNvPr id="85" name="椭圆 84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6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</a:p>
          </p:txBody>
        </p:sp>
      </p:grpSp>
      <p:sp>
        <p:nvSpPr>
          <p:cNvPr id="87" name="文本框 10"/>
          <p:cNvSpPr txBox="1"/>
          <p:nvPr/>
        </p:nvSpPr>
        <p:spPr>
          <a:xfrm>
            <a:off x="5645032" y="3529785"/>
            <a:ext cx="2214693" cy="39159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en-US" altLang="zh-CN" sz="1700" dirty="0">
                <a:solidFill>
                  <a:schemeClr val="bg1"/>
                </a:solidFill>
                <a:cs typeface="+mn-ea"/>
                <a:sym typeface="+mn-lt"/>
              </a:rPr>
              <a:t>Plan</a:t>
            </a:r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1700" dirty="0">
                <a:solidFill>
                  <a:schemeClr val="bg1"/>
                </a:solidFill>
                <a:cs typeface="+mn-ea"/>
                <a:sym typeface="+mn-lt"/>
              </a:rPr>
              <a:t>for</a:t>
            </a:r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1700" dirty="0">
                <a:solidFill>
                  <a:schemeClr val="bg1"/>
                </a:solidFill>
                <a:cs typeface="+mn-ea"/>
                <a:sym typeface="+mn-lt"/>
              </a:rPr>
              <a:t>Next</a:t>
            </a:r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1700" dirty="0">
                <a:solidFill>
                  <a:schemeClr val="bg1"/>
                </a:solidFill>
                <a:cs typeface="+mn-ea"/>
                <a:sym typeface="+mn-lt"/>
              </a:rPr>
              <a:t>Term</a:t>
            </a:r>
            <a:endParaRPr lang="zh-CN" altLang="en-US" sz="1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5135755" y="3509971"/>
            <a:ext cx="478533" cy="393570"/>
            <a:chOff x="5640108" y="966369"/>
            <a:chExt cx="476097" cy="391567"/>
          </a:xfrm>
        </p:grpSpPr>
        <p:sp>
          <p:nvSpPr>
            <p:cNvPr id="89" name="椭圆 88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0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</a:p>
          </p:txBody>
        </p:sp>
      </p:grpSp>
      <p:sp>
        <p:nvSpPr>
          <p:cNvPr id="4" name="燕尾形 3"/>
          <p:cNvSpPr/>
          <p:nvPr/>
        </p:nvSpPr>
        <p:spPr>
          <a:xfrm>
            <a:off x="4477364" y="2354557"/>
            <a:ext cx="256853" cy="448435"/>
          </a:xfrm>
          <a:prstGeom prst="chevron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15"/>
          <p:cNvSpPr txBox="1"/>
          <p:nvPr/>
        </p:nvSpPr>
        <p:spPr>
          <a:xfrm>
            <a:off x="709386" y="309785"/>
            <a:ext cx="2948214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Policy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Improvement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33229BF-35C3-E1EB-01F0-1869AD63EB1A}"/>
                  </a:ext>
                </a:extLst>
              </p:cNvPr>
              <p:cNvSpPr txBox="1"/>
              <p:nvPr/>
            </p:nvSpPr>
            <p:spPr>
              <a:xfrm>
                <a:off x="1014606" y="1095153"/>
                <a:ext cx="74808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buClr>
                    <a:srgbClr val="1D4971"/>
                  </a:buClr>
                </a:pPr>
                <a:r>
                  <a:rPr kumimoji="1" lang="en-US" altLang="zh-CN" sz="1800" dirty="0"/>
                  <a:t>Consider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each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state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s.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Assume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that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a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deterministic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policy</a:t>
                </a:r>
                <a:r>
                  <a:rPr kumimoji="1"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sz="180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kumimoji="1" lang="en-US" altLang="zh-CN" sz="1800" dirty="0"/>
                  <a:t>,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for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each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state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s,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meets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the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following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condition:</a:t>
                </a:r>
                <a:endParaRPr kumimoji="1" lang="en" altLang="zh-CN" sz="18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33229BF-35C3-E1EB-01F0-1869AD63E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06" y="1095153"/>
                <a:ext cx="7480807" cy="646331"/>
              </a:xfrm>
              <a:prstGeom prst="rect">
                <a:avLst/>
              </a:prstGeom>
              <a:blipFill>
                <a:blip r:embed="rId3"/>
                <a:stretch>
                  <a:fillRect l="-677" t="-3846" r="-508" b="-1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6024A597-7192-27D7-09FF-D9F7B1F5F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550" y="1799891"/>
            <a:ext cx="2374900" cy="673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1BC5BB3-8204-B628-BF1C-06B9944362D9}"/>
                  </a:ext>
                </a:extLst>
              </p:cNvPr>
              <p:cNvSpPr txBox="1"/>
              <p:nvPr/>
            </p:nvSpPr>
            <p:spPr>
              <a:xfrm>
                <a:off x="1014605" y="2571750"/>
                <a:ext cx="74808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buClr>
                    <a:srgbClr val="1D4971"/>
                  </a:buClr>
                </a:pPr>
                <a:r>
                  <a:rPr kumimoji="1" lang="en-US" altLang="zh-CN" sz="1800" dirty="0"/>
                  <a:t>Therefore,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policy</a:t>
                </a:r>
                <a:r>
                  <a:rPr kumimoji="1"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sz="180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must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be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better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or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as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good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as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policy</a:t>
                </a:r>
                <a:r>
                  <a:rPr kumimoji="1"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sz="18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kumimoji="1" lang="en-US" altLang="zh-CN" sz="1800" dirty="0"/>
                  <a:t>.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As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a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result,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under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policy</a:t>
                </a:r>
                <a:r>
                  <a:rPr kumimoji="1"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sz="18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kumimoji="1" lang="en-US" altLang="zh-CN" sz="18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kumimoji="1" lang="en-US" altLang="zh-CN" sz="1800" dirty="0"/>
                  <a:t>,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each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state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must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provide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higher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or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equal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value:</a:t>
                </a:r>
                <a:endParaRPr kumimoji="1" lang="en" altLang="zh-CN" sz="18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1BC5BB3-8204-B628-BF1C-06B994436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05" y="2571750"/>
                <a:ext cx="7480807" cy="646331"/>
              </a:xfrm>
              <a:prstGeom prst="rect">
                <a:avLst/>
              </a:prstGeom>
              <a:blipFill>
                <a:blip r:embed="rId5"/>
                <a:stretch>
                  <a:fillRect l="-677" t="-3846" r="-508" b="-1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55BB23C7-1723-96A4-9CD2-AB40F3D51D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6800" y="3381415"/>
            <a:ext cx="19304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41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15"/>
          <p:cNvSpPr txBox="1"/>
          <p:nvPr/>
        </p:nvSpPr>
        <p:spPr>
          <a:xfrm>
            <a:off x="709386" y="309785"/>
            <a:ext cx="2948214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Policy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Improvement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33229BF-35C3-E1EB-01F0-1869AD63EB1A}"/>
                  </a:ext>
                </a:extLst>
              </p:cNvPr>
              <p:cNvSpPr txBox="1"/>
              <p:nvPr/>
            </p:nvSpPr>
            <p:spPr>
              <a:xfrm>
                <a:off x="929545" y="1062166"/>
                <a:ext cx="74808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buClr>
                    <a:srgbClr val="1D4971"/>
                  </a:buClr>
                </a:pPr>
                <a:r>
                  <a:rPr kumimoji="1" lang="en-US" altLang="zh-CN" sz="1800" dirty="0"/>
                  <a:t>To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obtain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the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new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policy</a:t>
                </a:r>
                <a:r>
                  <a:rPr kumimoji="1"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sz="180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kumimoji="1" lang="en-US" altLang="zh-CN" sz="1800" dirty="0"/>
                  <a:t>,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we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can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choose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the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actions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maximize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action-value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in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each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state:</a:t>
                </a:r>
                <a:r>
                  <a:rPr kumimoji="1" lang="zh-CN" altLang="en-US" sz="1800" dirty="0"/>
                  <a:t> </a:t>
                </a:r>
                <a:endParaRPr kumimoji="1" lang="en" altLang="zh-CN" sz="18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33229BF-35C3-E1EB-01F0-1869AD63E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545" y="1062166"/>
                <a:ext cx="7480807" cy="646331"/>
              </a:xfrm>
              <a:prstGeom prst="rect">
                <a:avLst/>
              </a:prstGeom>
              <a:blipFill>
                <a:blip r:embed="rId3"/>
                <a:stretch>
                  <a:fillRect l="-508" t="-3846" r="-677" b="-1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F0297138-73CE-9F26-2681-EDAC0D65D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450" y="1959345"/>
            <a:ext cx="52451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56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15"/>
          <p:cNvSpPr txBox="1"/>
          <p:nvPr/>
        </p:nvSpPr>
        <p:spPr>
          <a:xfrm>
            <a:off x="709386" y="309785"/>
            <a:ext cx="2948214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Policy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Iteration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233229BF-35C3-E1EB-01F0-1869AD63EB1A}"/>
              </a:ext>
            </a:extLst>
          </p:cNvPr>
          <p:cNvSpPr txBox="1"/>
          <p:nvPr/>
        </p:nvSpPr>
        <p:spPr>
          <a:xfrm>
            <a:off x="929545" y="1062166"/>
            <a:ext cx="748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1D4971"/>
              </a:buClr>
            </a:pPr>
            <a:r>
              <a:rPr kumimoji="1" lang="en-US" altLang="zh-CN" sz="1800" dirty="0"/>
              <a:t>The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process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of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policy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iteration:</a:t>
            </a:r>
            <a:endParaRPr kumimoji="1" lang="en" altLang="zh-CN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7A8563-FF46-0B95-7738-5C25FA0C4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86" y="1700405"/>
            <a:ext cx="7772400" cy="74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7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15"/>
          <p:cNvSpPr txBox="1"/>
          <p:nvPr/>
        </p:nvSpPr>
        <p:spPr>
          <a:xfrm>
            <a:off x="709386" y="309785"/>
            <a:ext cx="2948214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Policy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Iteration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17437EC8-9571-144B-8807-9B7B84B96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846098"/>
            <a:ext cx="5866514" cy="396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81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15"/>
          <p:cNvSpPr txBox="1"/>
          <p:nvPr/>
        </p:nvSpPr>
        <p:spPr>
          <a:xfrm>
            <a:off x="709386" y="309785"/>
            <a:ext cx="2948214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Value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Iteration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41804C6E-2838-C9F7-3B76-A07FD500B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1513957"/>
            <a:ext cx="4800600" cy="1435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2473FD2-399F-DE0C-A088-4512B06D4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3493" y="1537053"/>
            <a:ext cx="4876800" cy="8128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EEDBB77-CF98-761F-0565-3F868F6AFE8C}"/>
              </a:ext>
            </a:extLst>
          </p:cNvPr>
          <p:cNvSpPr txBox="1"/>
          <p:nvPr/>
        </p:nvSpPr>
        <p:spPr>
          <a:xfrm>
            <a:off x="831596" y="884399"/>
            <a:ext cx="748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1D4971"/>
              </a:buClr>
            </a:pPr>
            <a:r>
              <a:rPr kumimoji="1" lang="en-US" altLang="zh-CN" sz="1800" dirty="0"/>
              <a:t>Value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iteration</a:t>
            </a:r>
            <a:r>
              <a:rPr kumimoji="1" lang="zh-CN" altLang="en-US" sz="1800" dirty="0"/>
              <a:t> </a:t>
            </a:r>
            <a:r>
              <a:rPr kumimoji="1" lang="en" altLang="zh-CN" sz="1800" dirty="0"/>
              <a:t>updates the value function using the Bellman optimality equation: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401885-B5B8-3185-D923-C752D715C5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5799" y="3827301"/>
            <a:ext cx="5232400" cy="8636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A7AFBE1-5664-6700-2374-B9F821C9839C}"/>
              </a:ext>
            </a:extLst>
          </p:cNvPr>
          <p:cNvSpPr txBox="1"/>
          <p:nvPr/>
        </p:nvSpPr>
        <p:spPr>
          <a:xfrm>
            <a:off x="831596" y="3203513"/>
            <a:ext cx="7204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Choose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the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policy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that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maximizes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the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value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function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for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each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state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s:</a:t>
            </a: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07936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15"/>
          <p:cNvSpPr txBox="1"/>
          <p:nvPr/>
        </p:nvSpPr>
        <p:spPr>
          <a:xfrm>
            <a:off x="709386" y="309785"/>
            <a:ext cx="2948214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Value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Iteration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5FE32D11-B791-0E10-2BB2-C7688CE14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300" y="917353"/>
            <a:ext cx="5563297" cy="333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9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15"/>
          <p:cNvSpPr txBox="1"/>
          <p:nvPr/>
        </p:nvSpPr>
        <p:spPr>
          <a:xfrm>
            <a:off x="709386" y="309785"/>
            <a:ext cx="2948214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Monte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Carlo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Methods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CB802653-A818-6320-FF82-5C178063DAF0}"/>
              </a:ext>
            </a:extLst>
          </p:cNvPr>
          <p:cNvSpPr txBox="1"/>
          <p:nvPr/>
        </p:nvSpPr>
        <p:spPr>
          <a:xfrm>
            <a:off x="993342" y="946298"/>
            <a:ext cx="72149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A state’s value is equal to its expected return</a:t>
            </a:r>
          </a:p>
          <a:p>
            <a:pPr marL="285750" indent="-285750">
              <a:buClr>
                <a:srgbClr val="1D4971"/>
              </a:buClr>
              <a:buFont typeface="Wingdings" pitchFamily="2" charset="2"/>
              <a:buChar char="n"/>
            </a:pPr>
            <a:endParaRPr kumimoji="1" lang="en-US" altLang="zh-CN" sz="1800" dirty="0"/>
          </a:p>
          <a:p>
            <a:pPr marL="285750" indent="-285750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We use a policy to sample many sequences, calculate the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returns from a particular state</a:t>
            </a:r>
          </a:p>
          <a:p>
            <a:pPr marL="285750" indent="-285750">
              <a:buClr>
                <a:srgbClr val="1D4971"/>
              </a:buClr>
              <a:buFont typeface="Wingdings" pitchFamily="2" charset="2"/>
              <a:buChar char="n"/>
            </a:pPr>
            <a:endParaRPr kumimoji="1" lang="en-US" altLang="zh-CN" sz="1800" dirty="0"/>
          </a:p>
          <a:p>
            <a:pPr marL="285750" indent="-285750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As more returns are sampled,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the average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return should converge to the expected value(by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the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law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of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large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numbers)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E528F7-9311-526B-2B84-CF54CD183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075" y="3283276"/>
            <a:ext cx="35052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2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15"/>
          <p:cNvSpPr txBox="1"/>
          <p:nvPr/>
        </p:nvSpPr>
        <p:spPr>
          <a:xfrm>
            <a:off x="709386" y="309785"/>
            <a:ext cx="2948214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Monte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Carlo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Methods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CB802653-A818-6320-FF82-5C178063DAF0}"/>
              </a:ext>
            </a:extLst>
          </p:cNvPr>
          <p:cNvSpPr txBox="1"/>
          <p:nvPr/>
        </p:nvSpPr>
        <p:spPr>
          <a:xfrm>
            <a:off x="993342" y="946298"/>
            <a:ext cx="72149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2000" dirty="0"/>
              <a:t>Every-visit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Monte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Carlo</a:t>
            </a:r>
          </a:p>
          <a:p>
            <a:pPr marL="628650" lvl="1" indent="-285750">
              <a:buClr>
                <a:srgbClr val="1D4971"/>
              </a:buClr>
              <a:buFont typeface="Wingdings" pitchFamily="2" charset="2"/>
              <a:buChar char="l"/>
            </a:pPr>
            <a:r>
              <a:rPr kumimoji="1" lang="en-US" altLang="zh-CN" sz="1600" dirty="0"/>
              <a:t>Calculate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the average of the returns following each visit to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state 𝑠 in a collection of episodes.</a:t>
            </a:r>
          </a:p>
          <a:p>
            <a:pPr marL="285750" indent="-285750">
              <a:buClr>
                <a:srgbClr val="1D4971"/>
              </a:buClr>
              <a:buFont typeface="Wingdings" pitchFamily="2" charset="2"/>
              <a:buChar char="n"/>
            </a:pPr>
            <a:endParaRPr kumimoji="1" lang="en-US" altLang="zh-CN" sz="1800" dirty="0"/>
          </a:p>
          <a:p>
            <a:pPr marL="285750" indent="-285750">
              <a:buClr>
                <a:srgbClr val="1D4971"/>
              </a:buClr>
              <a:buFont typeface="Wingdings" pitchFamily="2" charset="2"/>
              <a:buChar char="n"/>
            </a:pPr>
            <a:endParaRPr kumimoji="1" lang="en-US" altLang="zh-CN" sz="1800" dirty="0"/>
          </a:p>
          <a:p>
            <a:pPr marL="285750" indent="-285750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2000" dirty="0"/>
              <a:t>First-visit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Monte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Carlo</a:t>
            </a:r>
          </a:p>
          <a:p>
            <a:pPr marL="628650" lvl="1" indent="-285750">
              <a:buClr>
                <a:srgbClr val="1D4971"/>
              </a:buClr>
              <a:buFont typeface="Wingdings" pitchFamily="2" charset="2"/>
              <a:buChar char="l"/>
            </a:pPr>
            <a:r>
              <a:rPr kumimoji="1" lang="en-US" altLang="zh-CN" sz="1600" dirty="0"/>
              <a:t>The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cumulative reward is computed only when this state comes for the first time in this sequence.</a:t>
            </a:r>
          </a:p>
        </p:txBody>
      </p:sp>
    </p:spTree>
    <p:extLst>
      <p:ext uri="{BB962C8B-B14F-4D97-AF65-F5344CB8AC3E}">
        <p14:creationId xmlns:p14="http://schemas.microsoft.com/office/powerpoint/2010/main" val="122357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15"/>
          <p:cNvSpPr txBox="1"/>
          <p:nvPr/>
        </p:nvSpPr>
        <p:spPr>
          <a:xfrm>
            <a:off x="709386" y="309785"/>
            <a:ext cx="2948214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Monte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Carlo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Methods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F61F6B22-D5D1-0F36-B17E-D91F9D674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00" y="933450"/>
            <a:ext cx="6290901" cy="308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2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15"/>
          <p:cNvSpPr txBox="1"/>
          <p:nvPr/>
        </p:nvSpPr>
        <p:spPr>
          <a:xfrm>
            <a:off x="709385" y="309785"/>
            <a:ext cx="3458577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Temporal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Difference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Learning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97DFF0FD-2CBD-DD62-BEFA-97E157AAD4A9}"/>
              </a:ext>
            </a:extLst>
          </p:cNvPr>
          <p:cNvSpPr txBox="1"/>
          <p:nvPr/>
        </p:nvSpPr>
        <p:spPr>
          <a:xfrm>
            <a:off x="1043762" y="875711"/>
            <a:ext cx="7399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" altLang="zh-CN" sz="1800" dirty="0"/>
              <a:t>For Monte Carlo methods, we rewrite the updating form of value function as an incremental way: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2E17A0-7990-E8B3-200E-B05B62841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140" y="1656761"/>
            <a:ext cx="3327400" cy="635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0BB50A8-5110-7233-1D00-C1F259468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5690" y="3178023"/>
            <a:ext cx="4432300" cy="6858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2466ECC-0913-4BFF-B05E-4F575B16005C}"/>
              </a:ext>
            </a:extLst>
          </p:cNvPr>
          <p:cNvSpPr txBox="1"/>
          <p:nvPr/>
        </p:nvSpPr>
        <p:spPr>
          <a:xfrm>
            <a:off x="1004447" y="2550226"/>
            <a:ext cx="467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Updating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formula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of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TD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learning:</a:t>
            </a:r>
            <a:r>
              <a:rPr kumimoji="1" lang="zh-CN" altLang="en-US" sz="1800" dirty="0"/>
              <a:t> 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E8EE042-E8D3-6A28-2168-1E1AAA64536C}"/>
              </a:ext>
            </a:extLst>
          </p:cNvPr>
          <p:cNvSpPr txBox="1"/>
          <p:nvPr/>
        </p:nvSpPr>
        <p:spPr>
          <a:xfrm>
            <a:off x="5720080" y="2347135"/>
            <a:ext cx="342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Temporal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difference(TD)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error</a:t>
            </a:r>
            <a:endParaRPr kumimoji="1" lang="zh-CN" altLang="en-US" sz="1800" dirty="0"/>
          </a:p>
        </p:txBody>
      </p:sp>
      <p:sp>
        <p:nvSpPr>
          <p:cNvPr id="9" name="框架 8">
            <a:extLst>
              <a:ext uri="{FF2B5EF4-FFF2-40B4-BE49-F238E27FC236}">
                <a16:creationId xmlns:a16="http://schemas.microsoft.com/office/drawing/2014/main" id="{0C279915-495A-1FD9-253F-060F9EF8B78B}"/>
              </a:ext>
            </a:extLst>
          </p:cNvPr>
          <p:cNvSpPr/>
          <p:nvPr/>
        </p:nvSpPr>
        <p:spPr>
          <a:xfrm>
            <a:off x="4307840" y="3172486"/>
            <a:ext cx="2346960" cy="685801"/>
          </a:xfrm>
          <a:prstGeom prst="frame">
            <a:avLst>
              <a:gd name="adj1" fmla="val 22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6B680CCF-7F2B-8BA8-C58E-105013B38792}"/>
              </a:ext>
            </a:extLst>
          </p:cNvPr>
          <p:cNvCxnSpPr>
            <a:cxnSpLocks/>
          </p:cNvCxnSpPr>
          <p:nvPr/>
        </p:nvCxnSpPr>
        <p:spPr>
          <a:xfrm flipV="1">
            <a:off x="6225540" y="2719235"/>
            <a:ext cx="703580" cy="4587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0AC8D59E-6F69-A104-8551-1464A802C310}"/>
              </a:ext>
            </a:extLst>
          </p:cNvPr>
          <p:cNvSpPr txBox="1"/>
          <p:nvPr/>
        </p:nvSpPr>
        <p:spPr>
          <a:xfrm>
            <a:off x="6777990" y="3416168"/>
            <a:ext cx="87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(TD(0))</a:t>
            </a: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77042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 animBg="1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3400" b="1" dirty="0">
                <a:solidFill>
                  <a:srgbClr val="1B4367"/>
                </a:solidFill>
                <a:cs typeface="+mn-ea"/>
                <a:sym typeface="+mn-lt"/>
              </a:rPr>
              <a:t>Background</a:t>
            </a:r>
            <a:endParaRPr lang="zh-CN" altLang="en-US" sz="3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95" name="文本框 11"/>
          <p:cNvSpPr txBox="1"/>
          <p:nvPr/>
        </p:nvSpPr>
        <p:spPr>
          <a:xfrm>
            <a:off x="3713476" y="1575042"/>
            <a:ext cx="1732894" cy="81573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15"/>
          <p:cNvSpPr txBox="1"/>
          <p:nvPr/>
        </p:nvSpPr>
        <p:spPr>
          <a:xfrm>
            <a:off x="709385" y="309785"/>
            <a:ext cx="3458577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Temporal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Difference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Learning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09F24A75-DC9D-BF76-ACD0-1FB79AF65D33}"/>
              </a:ext>
            </a:extLst>
          </p:cNvPr>
          <p:cNvSpPr txBox="1"/>
          <p:nvPr/>
        </p:nvSpPr>
        <p:spPr>
          <a:xfrm>
            <a:off x="993342" y="946298"/>
            <a:ext cx="721499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2000" dirty="0"/>
              <a:t>SARSA</a:t>
            </a:r>
          </a:p>
          <a:p>
            <a:pPr marL="285750" indent="-285750">
              <a:buClr>
                <a:srgbClr val="1D4971"/>
              </a:buClr>
              <a:buFont typeface="Wingdings" pitchFamily="2" charset="2"/>
              <a:buChar char="n"/>
            </a:pPr>
            <a:endParaRPr kumimoji="1" lang="en-US" altLang="zh-CN" sz="1800" dirty="0"/>
          </a:p>
          <a:p>
            <a:pPr marL="285750" indent="-285750">
              <a:buClr>
                <a:srgbClr val="1D4971"/>
              </a:buClr>
              <a:buFont typeface="Wingdings" pitchFamily="2" charset="2"/>
              <a:buChar char="n"/>
            </a:pPr>
            <a:endParaRPr kumimoji="1" lang="en-US" altLang="zh-CN" sz="1800" dirty="0"/>
          </a:p>
          <a:p>
            <a:pPr marL="285750" indent="-285750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2000" dirty="0"/>
              <a:t>Q-learning</a:t>
            </a:r>
          </a:p>
        </p:txBody>
      </p:sp>
    </p:spTree>
    <p:extLst>
      <p:ext uri="{BB962C8B-B14F-4D97-AF65-F5344CB8AC3E}">
        <p14:creationId xmlns:p14="http://schemas.microsoft.com/office/powerpoint/2010/main" val="9133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15"/>
          <p:cNvSpPr txBox="1"/>
          <p:nvPr/>
        </p:nvSpPr>
        <p:spPr>
          <a:xfrm>
            <a:off x="709385" y="309785"/>
            <a:ext cx="3458577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SARSA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9AC5D0CF-1F5F-4496-C32A-F5D7F42A0A67}"/>
              </a:ext>
            </a:extLst>
          </p:cNvPr>
          <p:cNvSpPr txBox="1"/>
          <p:nvPr/>
        </p:nvSpPr>
        <p:spPr>
          <a:xfrm>
            <a:off x="1117600" y="1016000"/>
            <a:ext cx="6543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SARSA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updates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action-value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function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based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idea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of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TD(0):</a:t>
            </a:r>
            <a:endParaRPr kumimoji="1"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70CAA2-97DF-35BA-57FD-169313E7B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560" y="1858447"/>
            <a:ext cx="5842000" cy="749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4411C2D-4B1E-09A2-7218-5BA64E4DC31B}"/>
                  </a:ext>
                </a:extLst>
              </p:cNvPr>
              <p:cNvSpPr txBox="1"/>
              <p:nvPr/>
            </p:nvSpPr>
            <p:spPr>
              <a:xfrm>
                <a:off x="1117601" y="2742308"/>
                <a:ext cx="6543040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dirty="0"/>
                  <a:t>Choose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action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using</a:t>
                </a:r>
                <a:r>
                  <a:rPr kumimoji="1"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sz="200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kumimoji="1" lang="en-US" altLang="zh-CN" sz="2000" dirty="0"/>
                  <a:t>-greedy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algorithm:</a:t>
                </a:r>
              </a:p>
              <a:p>
                <a:pPr marL="342900" indent="-342900">
                  <a:buClr>
                    <a:srgbClr val="1D4971"/>
                  </a:buClr>
                  <a:buFont typeface="Wingdings" pitchFamily="2" charset="2"/>
                  <a:buChar char="n"/>
                </a:pP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select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the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action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with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highest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action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value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with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probability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1-</a:t>
                </a:r>
                <a14:m>
                  <m:oMath xmlns:m="http://schemas.openxmlformats.org/officeDocument/2006/math">
                    <m:r>
                      <a:rPr kumimoji="1" lang="zh-CN" altLang="en-US" sz="200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kumimoji="1" lang="en-US" altLang="zh-CN" sz="2000" dirty="0"/>
              </a:p>
              <a:p>
                <a:pPr marL="342900" indent="-342900">
                  <a:buClr>
                    <a:srgbClr val="1D4971"/>
                  </a:buClr>
                  <a:buFont typeface="Wingdings" pitchFamily="2" charset="2"/>
                  <a:buChar char="n"/>
                </a:pPr>
                <a:r>
                  <a:rPr kumimoji="1" lang="en-US" altLang="zh-CN" sz="2000" dirty="0"/>
                  <a:t>randomly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select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an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action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from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action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space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with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probability</a:t>
                </a:r>
                <a:r>
                  <a:rPr kumimoji="1"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sz="200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4411C2D-4B1E-09A2-7218-5BA64E4DC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601" y="2742308"/>
                <a:ext cx="6543040" cy="1631216"/>
              </a:xfrm>
              <a:prstGeom prst="rect">
                <a:avLst/>
              </a:prstGeom>
              <a:blipFill>
                <a:blip r:embed="rId4"/>
                <a:stretch>
                  <a:fillRect l="-774" t="-2326" b="-5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238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15"/>
          <p:cNvSpPr txBox="1"/>
          <p:nvPr/>
        </p:nvSpPr>
        <p:spPr>
          <a:xfrm>
            <a:off x="709385" y="309785"/>
            <a:ext cx="3458577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SARSA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1BD9434B-D71D-DE6F-0711-65B6B6510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736" y="914400"/>
            <a:ext cx="5054623" cy="328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92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15"/>
          <p:cNvSpPr txBox="1"/>
          <p:nvPr/>
        </p:nvSpPr>
        <p:spPr>
          <a:xfrm>
            <a:off x="709385" y="309785"/>
            <a:ext cx="3458577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Q-learning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DF061541-DC29-4061-1D19-5844FC119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830" y="1969118"/>
            <a:ext cx="6033770" cy="7245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45A03B7-2F9D-9DC4-8CF0-E4FB92781ABC}"/>
                  </a:ext>
                </a:extLst>
              </p:cNvPr>
              <p:cNvSpPr txBox="1"/>
              <p:nvPr/>
            </p:nvSpPr>
            <p:spPr>
              <a:xfrm>
                <a:off x="1117600" y="1016000"/>
                <a:ext cx="681736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dirty="0"/>
                  <a:t>Q-learning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estimates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the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optimal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action-value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function</a:t>
                </a:r>
                <a:r>
                  <a:rPr kumimoji="1" lang="zh-CN" alt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kumimoji="1" lang="zh-CN" alt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1" lang="en-US" altLang="zh-CN" sz="2000" dirty="0"/>
                  <a:t>,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regardless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of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the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policy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being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followed</a:t>
                </a:r>
                <a:r>
                  <a:rPr kumimoji="1" lang="zh-CN" altLang="en-US" sz="2000" dirty="0"/>
                  <a:t> 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45A03B7-2F9D-9DC4-8CF0-E4FB92781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600" y="1016000"/>
                <a:ext cx="6817360" cy="707886"/>
              </a:xfrm>
              <a:prstGeom prst="rect">
                <a:avLst/>
              </a:prstGeom>
              <a:blipFill>
                <a:blip r:embed="rId4"/>
                <a:stretch>
                  <a:fillRect l="-743" t="-5357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框架 4">
            <a:extLst>
              <a:ext uri="{FF2B5EF4-FFF2-40B4-BE49-F238E27FC236}">
                <a16:creationId xmlns:a16="http://schemas.microsoft.com/office/drawing/2014/main" id="{F7A96244-0637-B6CA-27D5-46982A4DFC55}"/>
              </a:ext>
            </a:extLst>
          </p:cNvPr>
          <p:cNvSpPr/>
          <p:nvPr/>
        </p:nvSpPr>
        <p:spPr>
          <a:xfrm>
            <a:off x="4531360" y="1969119"/>
            <a:ext cx="1605280" cy="724552"/>
          </a:xfrm>
          <a:prstGeom prst="frame">
            <a:avLst>
              <a:gd name="adj1" fmla="val 22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37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15"/>
          <p:cNvSpPr txBox="1"/>
          <p:nvPr/>
        </p:nvSpPr>
        <p:spPr>
          <a:xfrm>
            <a:off x="709385" y="309785"/>
            <a:ext cx="3458577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Q-learning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1BFF52D6-E1A8-384F-871C-0427B2353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032" y="872491"/>
            <a:ext cx="5507859" cy="313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9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15"/>
          <p:cNvSpPr txBox="1"/>
          <p:nvPr/>
        </p:nvSpPr>
        <p:spPr>
          <a:xfrm>
            <a:off x="709385" y="309785"/>
            <a:ext cx="3458577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Deep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Q-Network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AA306FB0-D183-09BE-D2AB-01B83271A824}"/>
              </a:ext>
            </a:extLst>
          </p:cNvPr>
          <p:cNvSpPr txBox="1"/>
          <p:nvPr/>
        </p:nvSpPr>
        <p:spPr>
          <a:xfrm>
            <a:off x="1097280" y="1005840"/>
            <a:ext cx="74371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Deep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Q-network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(DQN)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uses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neural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network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to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estimate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and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fit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the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Q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function</a:t>
            </a:r>
          </a:p>
          <a:p>
            <a:pPr algn="just">
              <a:buClr>
                <a:srgbClr val="1D4971"/>
              </a:buClr>
            </a:pPr>
            <a:endParaRPr kumimoji="1" lang="en" altLang="zh-CN" sz="1800" dirty="0"/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DQN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works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quite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well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when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states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and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actions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are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continuous</a:t>
            </a:r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-US" altLang="zh-CN" sz="1800" dirty="0"/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If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action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is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discrete(finite),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input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the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state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and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output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the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value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for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each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action</a:t>
            </a:r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-US" altLang="zh-CN" sz="1800" dirty="0"/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If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action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is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continuous(infinite),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input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the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state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and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action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and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output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the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value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of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performing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this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action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in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the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state</a:t>
            </a:r>
            <a:endParaRPr kumimoji="1" lang="en" altLang="zh-CN" sz="1800" dirty="0"/>
          </a:p>
        </p:txBody>
      </p:sp>
    </p:spTree>
    <p:extLst>
      <p:ext uri="{BB962C8B-B14F-4D97-AF65-F5344CB8AC3E}">
        <p14:creationId xmlns:p14="http://schemas.microsoft.com/office/powerpoint/2010/main" val="20576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15"/>
          <p:cNvSpPr txBox="1"/>
          <p:nvPr/>
        </p:nvSpPr>
        <p:spPr>
          <a:xfrm>
            <a:off x="709385" y="309785"/>
            <a:ext cx="3458577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Loss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function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AA306FB0-D183-09BE-D2AB-01B83271A824}"/>
              </a:ext>
            </a:extLst>
          </p:cNvPr>
          <p:cNvSpPr txBox="1"/>
          <p:nvPr/>
        </p:nvSpPr>
        <p:spPr>
          <a:xfrm>
            <a:off x="1097280" y="1005840"/>
            <a:ext cx="7437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1D4971"/>
              </a:buClr>
            </a:pPr>
            <a:r>
              <a:rPr kumimoji="1" lang="en-US" altLang="zh-CN" sz="1800" dirty="0"/>
              <a:t>Updating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rule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for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Q-learning: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585CB1F-AFEC-696A-A6BD-DFB1597A0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550" y="1473200"/>
            <a:ext cx="5168900" cy="774700"/>
          </a:xfrm>
          <a:prstGeom prst="rect">
            <a:avLst/>
          </a:prstGeom>
        </p:spPr>
      </p:pic>
      <p:sp>
        <p:nvSpPr>
          <p:cNvPr id="4" name="框架 3">
            <a:extLst>
              <a:ext uri="{FF2B5EF4-FFF2-40B4-BE49-F238E27FC236}">
                <a16:creationId xmlns:a16="http://schemas.microsoft.com/office/drawing/2014/main" id="{9ACC5FFE-FA9D-A6D8-E566-C3884674E6FB}"/>
              </a:ext>
            </a:extLst>
          </p:cNvPr>
          <p:cNvSpPr/>
          <p:nvPr/>
        </p:nvSpPr>
        <p:spPr>
          <a:xfrm>
            <a:off x="4246880" y="1498274"/>
            <a:ext cx="1767840" cy="724552"/>
          </a:xfrm>
          <a:prstGeom prst="frame">
            <a:avLst>
              <a:gd name="adj1" fmla="val 22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B30266BA-7EA1-D0BC-7931-0F7C00B77488}"/>
              </a:ext>
            </a:extLst>
          </p:cNvPr>
          <p:cNvCxnSpPr>
            <a:cxnSpLocks/>
          </p:cNvCxnSpPr>
          <p:nvPr/>
        </p:nvCxnSpPr>
        <p:spPr>
          <a:xfrm flipV="1">
            <a:off x="5662930" y="1039486"/>
            <a:ext cx="703580" cy="4587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9517C579-7926-B67F-2504-861223EA0CBA}"/>
              </a:ext>
            </a:extLst>
          </p:cNvPr>
          <p:cNvSpPr txBox="1"/>
          <p:nvPr/>
        </p:nvSpPr>
        <p:spPr>
          <a:xfrm>
            <a:off x="6243955" y="801368"/>
            <a:ext cx="1088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Target</a:t>
            </a:r>
            <a:endParaRPr kumimoji="1" lang="zh-CN" altLang="en-US" sz="1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891107B-C470-3D47-C404-85AA05747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150" y="3194050"/>
            <a:ext cx="5727700" cy="9652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A5269B2-280A-DA9F-886B-0A2EFDFBDB7D}"/>
              </a:ext>
            </a:extLst>
          </p:cNvPr>
          <p:cNvSpPr txBox="1"/>
          <p:nvPr/>
        </p:nvSpPr>
        <p:spPr>
          <a:xfrm>
            <a:off x="1097280" y="2710935"/>
            <a:ext cx="560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Loss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function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based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on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mean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square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root(MSE):</a:t>
            </a:r>
            <a:r>
              <a:rPr kumimoji="1" lang="zh-CN" alt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9799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6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15"/>
          <p:cNvSpPr txBox="1"/>
          <p:nvPr/>
        </p:nvSpPr>
        <p:spPr>
          <a:xfrm>
            <a:off x="709385" y="309785"/>
            <a:ext cx="3458577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Deep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Q-Network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83F8D59A-2132-965A-1B87-538AEF6AF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079" y="750756"/>
            <a:ext cx="5479322" cy="425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43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椭圆 99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3400" b="1" dirty="0">
                <a:solidFill>
                  <a:srgbClr val="1B4367"/>
                </a:solidFill>
                <a:cs typeface="+mn-ea"/>
                <a:sym typeface="+mn-lt"/>
              </a:rPr>
              <a:t>Experiments</a:t>
            </a:r>
            <a:endParaRPr lang="zh-CN" altLang="en-US" sz="3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03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Environment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Setting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3426A146-5431-3C08-C5B2-1D7E990897F0}"/>
              </a:ext>
            </a:extLst>
          </p:cNvPr>
          <p:cNvSpPr txBox="1"/>
          <p:nvPr/>
        </p:nvSpPr>
        <p:spPr>
          <a:xfrm>
            <a:off x="1014607" y="1027578"/>
            <a:ext cx="721499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2000" dirty="0"/>
              <a:t>Frozen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Lake</a:t>
            </a:r>
          </a:p>
          <a:p>
            <a:pPr marL="285750" indent="-285750">
              <a:buClr>
                <a:srgbClr val="1D4971"/>
              </a:buClr>
              <a:buFont typeface="Wingdings" pitchFamily="2" charset="2"/>
              <a:buChar char="n"/>
            </a:pPr>
            <a:endParaRPr kumimoji="1" lang="en-US" altLang="zh-CN" sz="1800" dirty="0"/>
          </a:p>
          <a:p>
            <a:pPr marL="285750" indent="-285750">
              <a:buClr>
                <a:srgbClr val="1D4971"/>
              </a:buClr>
              <a:buFont typeface="Wingdings" pitchFamily="2" charset="2"/>
              <a:buChar char="n"/>
            </a:pPr>
            <a:endParaRPr kumimoji="1" lang="en-US" altLang="zh-CN" sz="1800" dirty="0"/>
          </a:p>
          <a:p>
            <a:pPr marL="285750" indent="-285750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2000" dirty="0"/>
              <a:t>Cart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Pole</a:t>
            </a:r>
          </a:p>
        </p:txBody>
      </p:sp>
    </p:spTree>
    <p:extLst>
      <p:ext uri="{BB962C8B-B14F-4D97-AF65-F5344CB8AC3E}">
        <p14:creationId xmlns:p14="http://schemas.microsoft.com/office/powerpoint/2010/main" val="253185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Setting</a:t>
            </a:r>
            <a:endParaRPr lang="zh-CN" altLang="en-US" sz="1700" b="1" dirty="0">
              <a:solidFill>
                <a:srgbClr val="1B4367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E144DADA-ABFB-F68F-FB80-348BE4903311}"/>
              </a:ext>
            </a:extLst>
          </p:cNvPr>
          <p:cNvSpPr txBox="1"/>
          <p:nvPr/>
        </p:nvSpPr>
        <p:spPr>
          <a:xfrm>
            <a:off x="1245945" y="1037492"/>
            <a:ext cx="6315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kumimoji="1"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Learning(RL):</a:t>
            </a:r>
            <a:r>
              <a:rPr kumimoji="1"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Learn</a:t>
            </a:r>
            <a:r>
              <a:rPr kumimoji="1"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kumimoji="1"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environment</a:t>
            </a:r>
            <a:r>
              <a:rPr kumimoji="1"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through</a:t>
            </a:r>
            <a:r>
              <a:rPr kumimoji="1"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interactions</a:t>
            </a:r>
            <a:r>
              <a:rPr kumimoji="1"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kumimoji="1"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kumimoji="1"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kumimoji="1"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achieve</a:t>
            </a:r>
            <a:r>
              <a:rPr kumimoji="1"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1"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kumimoji="1"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2538364-B483-5DEC-DA4A-3727112F8A62}"/>
              </a:ext>
            </a:extLst>
          </p:cNvPr>
          <p:cNvSpPr txBox="1"/>
          <p:nvPr/>
        </p:nvSpPr>
        <p:spPr>
          <a:xfrm>
            <a:off x="1245945" y="2107888"/>
            <a:ext cx="631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Goal:</a:t>
            </a:r>
            <a:r>
              <a:rPr kumimoji="1"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kumimoji="1"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  <a:r>
              <a:rPr kumimoji="1"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kumimoji="1"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maximize</a:t>
            </a:r>
            <a:r>
              <a:rPr kumimoji="1"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cumulative</a:t>
            </a:r>
            <a:r>
              <a:rPr kumimoji="1"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rewards</a:t>
            </a:r>
            <a:endParaRPr kumimoji="1" lang="zh-CN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1451AAB-634E-2B61-E2F8-5269A07B2E86}"/>
                  </a:ext>
                </a:extLst>
              </p:cNvPr>
              <p:cNvSpPr txBox="1"/>
              <p:nvPr/>
            </p:nvSpPr>
            <p:spPr>
              <a:xfrm>
                <a:off x="1245945" y="2901286"/>
                <a:ext cx="63154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Reward:</a:t>
                </a:r>
                <a:r>
                  <a:rPr kumimoji="1" lang="zh-CN" alt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kumimoji="1" lang="zh-CN" alt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reward</a:t>
                </a:r>
                <a:r>
                  <a:rPr kumimoji="1" lang="zh-CN" alt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zh-CN" alt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is</a:t>
                </a:r>
                <a:r>
                  <a:rPr kumimoji="1" lang="zh-CN" alt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kumimoji="1" lang="zh-CN" alt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numerical</a:t>
                </a:r>
                <a:r>
                  <a:rPr kumimoji="1" lang="zh-CN" alt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feedback</a:t>
                </a:r>
                <a:r>
                  <a:rPr kumimoji="1" lang="zh-CN" alt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value</a:t>
                </a:r>
                <a:r>
                  <a:rPr kumimoji="1" lang="zh-CN" alt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at</a:t>
                </a:r>
                <a:r>
                  <a:rPr kumimoji="1" lang="zh-CN" alt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step</a:t>
                </a:r>
                <a:r>
                  <a:rPr kumimoji="1" lang="zh-CN" alt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kumimoji="1" lang="zh-CN" alt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1451AAB-634E-2B61-E2F8-5269A07B2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945" y="2901286"/>
                <a:ext cx="6315440" cy="369332"/>
              </a:xfrm>
              <a:prstGeom prst="rect">
                <a:avLst/>
              </a:prstGeom>
              <a:blipFill>
                <a:blip r:embed="rId3"/>
                <a:stretch>
                  <a:fillRect l="-601" t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725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Frozen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Lake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3426A146-5431-3C08-C5B2-1D7E990897F0}"/>
              </a:ext>
            </a:extLst>
          </p:cNvPr>
          <p:cNvSpPr txBox="1"/>
          <p:nvPr/>
        </p:nvSpPr>
        <p:spPr>
          <a:xfrm>
            <a:off x="964503" y="781030"/>
            <a:ext cx="72149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1D4971"/>
              </a:buClr>
            </a:pPr>
            <a:r>
              <a:rPr kumimoji="1" lang="en-US" altLang="zh-CN" sz="1800" dirty="0"/>
              <a:t>There are 4 actions for agent represented by 4 numbers, which are 0: LEFT, 1: DOWN, 2: RIGHT, 3: UP. The state, calculated by (current row )* </a:t>
            </a:r>
            <a:r>
              <a:rPr kumimoji="1" lang="en-US" altLang="zh-CN" sz="1800" dirty="0" err="1"/>
              <a:t>nrows</a:t>
            </a:r>
            <a:r>
              <a:rPr kumimoji="1" lang="en-US" altLang="zh-CN" sz="1800" dirty="0"/>
              <a:t> + (current col). The row and col both start at 0. For example, the goal position can be</a:t>
            </a:r>
            <a:r>
              <a:rPr kumimoji="1" lang="zh-CN" altLang="en-US" sz="1600" dirty="0"/>
              <a:t> </a:t>
            </a:r>
            <a:r>
              <a:rPr kumimoji="1" lang="en" altLang="zh-CN" sz="1800" dirty="0"/>
              <a:t>calculated as: 3 * 4 + 3 = 15</a:t>
            </a:r>
            <a:endParaRPr kumimoji="1" lang="en" altLang="zh-CN" sz="16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0DE4566-AADE-AA29-90DE-63D5CFF0B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070" y="2095500"/>
            <a:ext cx="2679700" cy="26797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3A99BD3-8F40-30B6-3F6A-4E28587D9E40}"/>
              </a:ext>
            </a:extLst>
          </p:cNvPr>
          <p:cNvSpPr txBox="1"/>
          <p:nvPr/>
        </p:nvSpPr>
        <p:spPr>
          <a:xfrm>
            <a:off x="6295451" y="4259084"/>
            <a:ext cx="2513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Reward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for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termination: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1</a:t>
            </a:r>
            <a:endParaRPr kumimoji="1" lang="zh-CN" altLang="en-US" sz="1600" dirty="0"/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65C6C2F9-F480-2452-1FFE-1959F4267BA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5779770" y="4428361"/>
            <a:ext cx="51568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42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Frozen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Lake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3426A146-5431-3C08-C5B2-1D7E990897F0}"/>
              </a:ext>
            </a:extLst>
          </p:cNvPr>
          <p:cNvSpPr txBox="1"/>
          <p:nvPr/>
        </p:nvSpPr>
        <p:spPr>
          <a:xfrm>
            <a:off x="964503" y="781030"/>
            <a:ext cx="7214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1D4971"/>
              </a:buClr>
            </a:pPr>
            <a:r>
              <a:rPr kumimoji="1" lang="en-US" altLang="zh-CN" sz="1800" dirty="0"/>
              <a:t>W</a:t>
            </a:r>
            <a:r>
              <a:rPr kumimoji="1" lang="en" altLang="zh-CN" sz="1800" dirty="0"/>
              <a:t>e added two small rewards called gifts to frozen lake</a:t>
            </a:r>
            <a:r>
              <a:rPr kumimoji="1" lang="en-US" altLang="zh-CN" sz="1800" dirty="0"/>
              <a:t>.</a:t>
            </a:r>
            <a:r>
              <a:rPr kumimoji="1" lang="zh-CN" altLang="en-US" sz="1800" dirty="0"/>
              <a:t> </a:t>
            </a:r>
            <a:r>
              <a:rPr kumimoji="1" lang="en" altLang="zh-CN" sz="1800" dirty="0"/>
              <a:t>In the figure, the gift states are 2 and 9. Each gift can be picked up only once.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We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will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use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this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in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dynamic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programming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and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Monte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Carlo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method.</a:t>
            </a:r>
            <a:endParaRPr kumimoji="1" lang="en" altLang="zh-CN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5C9BE2-2C55-F9E0-E5A8-87213A74D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576" y="1845625"/>
            <a:ext cx="2516845" cy="251684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F376318-3416-7E22-347D-A0292FF0C5A6}"/>
              </a:ext>
            </a:extLst>
          </p:cNvPr>
          <p:cNvSpPr txBox="1"/>
          <p:nvPr/>
        </p:nvSpPr>
        <p:spPr>
          <a:xfrm>
            <a:off x="6254811" y="3883164"/>
            <a:ext cx="2655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Reward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for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termination: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50</a:t>
            </a:r>
            <a:endParaRPr kumimoji="1" lang="zh-CN" altLang="en-US" sz="1600" dirty="0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47106F29-33B5-7320-D3AE-A4C970516C6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739130" y="4052441"/>
            <a:ext cx="51568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6EF880A-41D9-FAAB-8441-28BB4F0DBFEB}"/>
              </a:ext>
            </a:extLst>
          </p:cNvPr>
          <p:cNvSpPr txBox="1"/>
          <p:nvPr/>
        </p:nvSpPr>
        <p:spPr>
          <a:xfrm>
            <a:off x="5624891" y="2034044"/>
            <a:ext cx="2655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Reward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for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this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gift: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35</a:t>
            </a:r>
            <a:endParaRPr kumimoji="1" lang="zh-CN" altLang="en-US" sz="1600" dirty="0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2A7D9DB3-A988-129C-A185-985385FF6A9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109210" y="2203321"/>
            <a:ext cx="51568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6013F310-469D-3598-E7E5-6B916867B4B1}"/>
              </a:ext>
            </a:extLst>
          </p:cNvPr>
          <p:cNvSpPr txBox="1"/>
          <p:nvPr/>
        </p:nvSpPr>
        <p:spPr>
          <a:xfrm>
            <a:off x="964503" y="3269864"/>
            <a:ext cx="2261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Reward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for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this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gift: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16</a:t>
            </a:r>
            <a:endParaRPr kumimoji="1" lang="zh-CN" altLang="en-US" sz="1600" dirty="0"/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76B125FB-26A5-FB35-F695-30C17BECA700}"/>
              </a:ext>
            </a:extLst>
          </p:cNvPr>
          <p:cNvCxnSpPr>
            <a:cxnSpLocks/>
          </p:cNvCxnSpPr>
          <p:nvPr/>
        </p:nvCxnSpPr>
        <p:spPr>
          <a:xfrm flipH="1">
            <a:off x="3226214" y="3439141"/>
            <a:ext cx="72136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Cart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Pole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74AB5029-0C92-AA6B-9AF7-7B7364263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200" y="946150"/>
            <a:ext cx="4165600" cy="1625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8C54083-FE17-2505-532F-CBB060586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560" y="2711684"/>
            <a:ext cx="6502400" cy="15367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F1B72F6-F3DB-E6EF-9005-C9803AA7EB59}"/>
              </a:ext>
            </a:extLst>
          </p:cNvPr>
          <p:cNvSpPr txBox="1"/>
          <p:nvPr/>
        </p:nvSpPr>
        <p:spPr>
          <a:xfrm>
            <a:off x="6731000" y="1108378"/>
            <a:ext cx="204216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600" dirty="0"/>
              <a:t>Reward</a:t>
            </a:r>
            <a:r>
              <a:rPr lang="en" altLang="zh-CN" sz="1600" dirty="0"/>
              <a:t> +1 for each step is given</a:t>
            </a:r>
          </a:p>
          <a:p>
            <a:pPr algn="just"/>
            <a:endParaRPr lang="en" altLang="zh-CN" sz="1600" dirty="0"/>
          </a:p>
          <a:p>
            <a:pPr algn="just"/>
            <a:r>
              <a:rPr lang="en-US" altLang="zh-CN" sz="1600" dirty="0"/>
              <a:t>Maximum</a:t>
            </a:r>
            <a:r>
              <a:rPr lang="zh-CN" altLang="en-US" sz="1600" dirty="0"/>
              <a:t> </a:t>
            </a:r>
            <a:r>
              <a:rPr lang="en-US" altLang="zh-CN" sz="1600" dirty="0"/>
              <a:t>reward</a:t>
            </a:r>
            <a:r>
              <a:rPr lang="zh-CN" altLang="en-US" sz="1600" dirty="0"/>
              <a:t> </a:t>
            </a:r>
            <a:r>
              <a:rPr lang="en-US" altLang="zh-CN" sz="1600" dirty="0"/>
              <a:t>is</a:t>
            </a:r>
            <a:r>
              <a:rPr lang="zh-CN" altLang="en-US" sz="1600" dirty="0"/>
              <a:t> </a:t>
            </a:r>
            <a:r>
              <a:rPr lang="en-US" altLang="zh-CN" sz="1600" dirty="0"/>
              <a:t>475</a:t>
            </a:r>
            <a:endParaRPr lang="en" altLang="zh-CN" sz="1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2523B8-6AA4-09DF-F090-E40DB5E49832}"/>
              </a:ext>
            </a:extLst>
          </p:cNvPr>
          <p:cNvSpPr txBox="1"/>
          <p:nvPr/>
        </p:nvSpPr>
        <p:spPr>
          <a:xfrm>
            <a:off x="2278005" y="4433240"/>
            <a:ext cx="5128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This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will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be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used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in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Q-learning,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SARSA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and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DQN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4557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6" y="309785"/>
            <a:ext cx="3618774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Dynamic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Programming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4DA38AB3-B966-22D4-E052-62EFA7FE190D}"/>
              </a:ext>
            </a:extLst>
          </p:cNvPr>
          <p:cNvSpPr txBox="1"/>
          <p:nvPr/>
        </p:nvSpPr>
        <p:spPr>
          <a:xfrm>
            <a:off x="1076960" y="1414377"/>
            <a:ext cx="699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" altLang="zh-CN" sz="1800" dirty="0"/>
              <a:t>Since the transition probability matrix must be modified once the agent steps into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‘</a:t>
            </a:r>
            <a:r>
              <a:rPr kumimoji="1" lang="en" altLang="zh-CN" sz="1800" dirty="0"/>
              <a:t>gift state’, the policy should also be modified.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845B17F-61AA-B8FB-C1E8-94FF57AA5467}"/>
                  </a:ext>
                </a:extLst>
              </p:cNvPr>
              <p:cNvSpPr txBox="1"/>
              <p:nvPr/>
            </p:nvSpPr>
            <p:spPr>
              <a:xfrm>
                <a:off x="1076960" y="2916829"/>
                <a:ext cx="699008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Clr>
                    <a:srgbClr val="1D4971"/>
                  </a:buClr>
                  <a:buFont typeface="Wingdings" pitchFamily="2" charset="2"/>
                  <a:buChar char="n"/>
                </a:pPr>
                <a:r>
                  <a:rPr kumimoji="1" lang="en-US" altLang="zh-CN" sz="1800" dirty="0"/>
                  <a:t>Before</a:t>
                </a:r>
                <a:r>
                  <a:rPr kumimoji="1" lang="zh-CN" altLang="en-US" sz="1800" dirty="0"/>
                  <a:t> </a:t>
                </a:r>
                <a:r>
                  <a:rPr kumimoji="1" lang="en" altLang="zh-CN" sz="1800" dirty="0"/>
                  <a:t>playing the game, we </a:t>
                </a:r>
                <a:r>
                  <a:rPr kumimoji="1" lang="en-US" altLang="zh-CN" sz="1800" dirty="0"/>
                  <a:t>must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prepare</a:t>
                </a:r>
                <a:r>
                  <a:rPr kumimoji="1" lang="en" altLang="zh-CN" sz="1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" altLang="zh-CN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1" lang="en" altLang="zh-CN" sz="1800" dirty="0"/>
                  <a:t> policies if there are n gifts.</a:t>
                </a:r>
                <a:r>
                  <a:rPr kumimoji="1" lang="zh-CN" altLang="en-US" sz="1800" dirty="0"/>
                  <a:t> </a:t>
                </a:r>
                <a:endParaRPr kumimoji="1" lang="en-US" altLang="zh-CN" sz="1800" dirty="0"/>
              </a:p>
              <a:p>
                <a:pPr marL="285750" indent="-285750" algn="just">
                  <a:buClr>
                    <a:srgbClr val="1D4971"/>
                  </a:buClr>
                  <a:buFont typeface="Wingdings" pitchFamily="2" charset="2"/>
                  <a:buChar char="n"/>
                </a:pPr>
                <a:endParaRPr kumimoji="1" lang="en-US" altLang="zh-CN" sz="1800" dirty="0"/>
              </a:p>
              <a:p>
                <a:pPr marL="285750" indent="-285750" algn="just">
                  <a:buClr>
                    <a:srgbClr val="1D4971"/>
                  </a:buClr>
                  <a:buFont typeface="Wingdings" pitchFamily="2" charset="2"/>
                  <a:buChar char="n"/>
                </a:pPr>
                <a:r>
                  <a:rPr kumimoji="1" lang="en" altLang="zh-CN" sz="1800" dirty="0"/>
                  <a:t>If the agent picks up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the</a:t>
                </a:r>
                <a:r>
                  <a:rPr kumimoji="1" lang="en" altLang="zh-CN" sz="1800" dirty="0"/>
                  <a:t> gift for the first time, it will then follow another policy.</a:t>
                </a:r>
              </a:p>
              <a:p>
                <a:pPr marL="285750" indent="-285750" algn="just">
                  <a:buClr>
                    <a:srgbClr val="1D4971"/>
                  </a:buClr>
                  <a:buFont typeface="Wingdings" pitchFamily="2" charset="2"/>
                  <a:buChar char="n"/>
                </a:pPr>
                <a:endParaRPr kumimoji="1" lang="en" altLang="zh-CN" sz="18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845B17F-61AA-B8FB-C1E8-94FF57AA5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60" y="2916829"/>
                <a:ext cx="6990080" cy="1754326"/>
              </a:xfrm>
              <a:prstGeom prst="rect">
                <a:avLst/>
              </a:prstGeom>
              <a:blipFill>
                <a:blip r:embed="rId3"/>
                <a:stretch>
                  <a:fillRect l="-543" t="-1439" r="-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2AD3A053-0936-A10A-9383-5A8621477915}"/>
              </a:ext>
            </a:extLst>
          </p:cNvPr>
          <p:cNvSpPr txBox="1"/>
          <p:nvPr/>
        </p:nvSpPr>
        <p:spPr>
          <a:xfrm>
            <a:off x="1076960" y="2439318"/>
            <a:ext cx="2561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Solutions:</a:t>
            </a:r>
            <a:r>
              <a:rPr kumimoji="1" lang="zh-CN" altLang="en-US" sz="1800" dirty="0"/>
              <a:t>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B4584AC-7AC8-2EF5-905C-DB062550C720}"/>
              </a:ext>
            </a:extLst>
          </p:cNvPr>
          <p:cNvSpPr txBox="1"/>
          <p:nvPr/>
        </p:nvSpPr>
        <p:spPr>
          <a:xfrm>
            <a:off x="1076960" y="936866"/>
            <a:ext cx="2561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Problem:</a:t>
            </a:r>
            <a:r>
              <a:rPr kumimoji="1" lang="zh-CN" alt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755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6" y="309785"/>
            <a:ext cx="3618774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Dynamic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Programming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6845B17F-61AA-B8FB-C1E8-94FF57AA5467}"/>
              </a:ext>
            </a:extLst>
          </p:cNvPr>
          <p:cNvSpPr txBox="1"/>
          <p:nvPr/>
        </p:nvSpPr>
        <p:spPr>
          <a:xfrm>
            <a:off x="1014607" y="1765742"/>
            <a:ext cx="69900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Both gifts have not yet been picked up </a:t>
            </a:r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-US" altLang="zh-CN" sz="1800" dirty="0"/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" altLang="zh-CN" sz="1800" dirty="0"/>
              <a:t>Gift 1 has been picked up while gift 2 remains still</a:t>
            </a:r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" altLang="zh-CN" sz="1800" dirty="0"/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" altLang="zh-CN" sz="1800" dirty="0"/>
              <a:t>Gift 2 has been picked up while gift 1 remains still </a:t>
            </a:r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" altLang="zh-CN" sz="1800" dirty="0"/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" altLang="zh-CN" sz="1800" dirty="0"/>
              <a:t>Both gifts have been picked up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5B144CB-47C6-A725-C3B7-F91F570B4863}"/>
              </a:ext>
            </a:extLst>
          </p:cNvPr>
          <p:cNvSpPr txBox="1"/>
          <p:nvPr/>
        </p:nvSpPr>
        <p:spPr>
          <a:xfrm>
            <a:off x="774478" y="962307"/>
            <a:ext cx="7394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800" dirty="0"/>
              <a:t>There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are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2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gifts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in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frozen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lake.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W</a:t>
            </a:r>
            <a:r>
              <a:rPr kumimoji="1" lang="en" altLang="zh-CN" sz="1800" dirty="0"/>
              <a:t>e need to </a:t>
            </a:r>
            <a:r>
              <a:rPr kumimoji="1" lang="en-US" altLang="zh-CN" sz="1800" dirty="0"/>
              <a:t>prepare</a:t>
            </a:r>
            <a:r>
              <a:rPr kumimoji="1" lang="en" altLang="zh-CN" sz="1800" dirty="0"/>
              <a:t> 4 policies, which corresponds to 4 situations: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D5B4CCD-3BC5-0378-66D1-C40805719220}"/>
              </a:ext>
            </a:extLst>
          </p:cNvPr>
          <p:cNvSpPr txBox="1"/>
          <p:nvPr/>
        </p:nvSpPr>
        <p:spPr>
          <a:xfrm>
            <a:off x="812566" y="3954171"/>
            <a:ext cx="7394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If the agent picks up the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gift for the first time, it will then follow the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corresponding policy.</a:t>
            </a:r>
          </a:p>
        </p:txBody>
      </p:sp>
    </p:spTree>
    <p:extLst>
      <p:ext uri="{BB962C8B-B14F-4D97-AF65-F5344CB8AC3E}">
        <p14:creationId xmlns:p14="http://schemas.microsoft.com/office/powerpoint/2010/main" val="335453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6" y="309785"/>
            <a:ext cx="3618774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Dynamic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Programming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845B17F-61AA-B8FB-C1E8-94FF57AA5467}"/>
                  </a:ext>
                </a:extLst>
              </p:cNvPr>
              <p:cNvSpPr txBox="1"/>
              <p:nvPr/>
            </p:nvSpPr>
            <p:spPr>
              <a:xfrm>
                <a:off x="1014607" y="1323340"/>
                <a:ext cx="6990080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Clr>
                    <a:srgbClr val="1D4971"/>
                  </a:buClr>
                  <a:buFont typeface="Wingdings" pitchFamily="2" charset="2"/>
                  <a:buChar char="n"/>
                </a:pPr>
                <a:r>
                  <a:rPr kumimoji="1" lang="en-US" altLang="zh-CN" sz="1800" dirty="0"/>
                  <a:t>Prepare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the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4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policies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and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store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them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in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a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dictionary</a:t>
                </a:r>
              </a:p>
              <a:p>
                <a:pPr marL="285750" indent="-285750" algn="just">
                  <a:buClr>
                    <a:srgbClr val="1D4971"/>
                  </a:buClr>
                  <a:buFont typeface="Wingdings" pitchFamily="2" charset="2"/>
                  <a:buChar char="n"/>
                </a:pPr>
                <a:endParaRPr kumimoji="1" lang="en-US" altLang="zh-CN" sz="1800" dirty="0"/>
              </a:p>
              <a:p>
                <a:pPr marL="285750" indent="-285750" algn="just">
                  <a:buClr>
                    <a:srgbClr val="1D4971"/>
                  </a:buClr>
                  <a:buFont typeface="Wingdings" pitchFamily="2" charset="2"/>
                  <a:buChar char="n"/>
                </a:pPr>
                <a:r>
                  <a:rPr kumimoji="1" lang="en-US" altLang="zh-CN" sz="1800" dirty="0"/>
                  <a:t>Generate</a:t>
                </a:r>
                <a:r>
                  <a:rPr kumimoji="1" lang="zh-CN" altLang="en-US" sz="1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1" lang="zh-CN" altLang="en-US" sz="1800" dirty="0"/>
                  <a:t> </a:t>
                </a:r>
                <a:r>
                  <a:rPr kumimoji="1" lang="en" altLang="zh-CN" sz="1800" dirty="0"/>
                  <a:t>0-1 vectors that have length of 𝑛.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E.g.,</a:t>
                </a:r>
                <a:r>
                  <a:rPr kumimoji="1" lang="zh-CN" altLang="en-US" sz="1800" dirty="0"/>
                  <a:t> </a:t>
                </a:r>
                <a:r>
                  <a:rPr kumimoji="1" lang="en" altLang="zh-CN" sz="1800" dirty="0"/>
                  <a:t>𝑛</a:t>
                </a:r>
                <a:r>
                  <a:rPr kumimoji="1" lang="en-US" altLang="zh-CN" sz="1800" dirty="0"/>
                  <a:t>=2,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so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we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have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(0,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0),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(0,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1),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(1,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0),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(1,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1).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1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represents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visited.</a:t>
                </a:r>
                <a:endParaRPr kumimoji="1" lang="en" altLang="zh-CN" sz="1800" dirty="0"/>
              </a:p>
              <a:p>
                <a:pPr marL="285750" indent="-285750" algn="just">
                  <a:buClr>
                    <a:srgbClr val="1D4971"/>
                  </a:buClr>
                  <a:buFont typeface="Wingdings" pitchFamily="2" charset="2"/>
                  <a:buChar char="n"/>
                </a:pPr>
                <a:endParaRPr kumimoji="1" lang="en" altLang="zh-CN" sz="1800" dirty="0"/>
              </a:p>
              <a:p>
                <a:pPr marL="285750" indent="-285750" algn="just">
                  <a:buClr>
                    <a:srgbClr val="1D4971"/>
                  </a:buClr>
                  <a:buFont typeface="Wingdings" pitchFamily="2" charset="2"/>
                  <a:buChar char="n"/>
                </a:pPr>
                <a:r>
                  <a:rPr kumimoji="1" lang="en" altLang="zh-CN" sz="1800" dirty="0"/>
                  <a:t>The gift states are stored in a list. Here the gift states are 9, 2, so the list is (</a:t>
                </a:r>
                <a:r>
                  <a:rPr kumimoji="1" lang="en-US" altLang="zh-CN" sz="1800" dirty="0"/>
                  <a:t>9</a:t>
                </a:r>
                <a:r>
                  <a:rPr kumimoji="1" lang="en" altLang="zh-CN" sz="1800" dirty="0"/>
                  <a:t>, </a:t>
                </a:r>
                <a:r>
                  <a:rPr kumimoji="1" lang="en-US" altLang="zh-CN" sz="1800" dirty="0"/>
                  <a:t>2</a:t>
                </a:r>
                <a:r>
                  <a:rPr kumimoji="1" lang="en" altLang="zh-CN" sz="1800" dirty="0"/>
                  <a:t>).</a:t>
                </a:r>
              </a:p>
              <a:p>
                <a:pPr algn="just">
                  <a:buClr>
                    <a:srgbClr val="1D4971"/>
                  </a:buClr>
                </a:pPr>
                <a:endParaRPr kumimoji="1" lang="en" altLang="zh-CN" sz="1800" dirty="0"/>
              </a:p>
              <a:p>
                <a:pPr marL="285750" indent="-285750" algn="just">
                  <a:buClr>
                    <a:srgbClr val="1D4971"/>
                  </a:buClr>
                  <a:buFont typeface="Wingdings" pitchFamily="2" charset="2"/>
                  <a:buChar char="n"/>
                </a:pPr>
                <a:r>
                  <a:rPr kumimoji="1" lang="en-US" altLang="zh-CN" sz="1800" dirty="0"/>
                  <a:t>Do</a:t>
                </a:r>
                <a:r>
                  <a:rPr kumimoji="1" lang="zh-CN" altLang="en-US" sz="1800" dirty="0"/>
                  <a:t> </a:t>
                </a:r>
                <a:r>
                  <a:rPr kumimoji="1" lang="en" altLang="zh-CN" sz="1800" dirty="0"/>
                  <a:t>the dot product between vector and list. </a:t>
                </a:r>
                <a:r>
                  <a:rPr kumimoji="1" lang="en-US" altLang="zh-CN" sz="1800" dirty="0"/>
                  <a:t>E.g.,</a:t>
                </a:r>
                <a:r>
                  <a:rPr kumimoji="1" lang="zh-CN" altLang="en-US" sz="1800" dirty="0"/>
                  <a:t> </a:t>
                </a:r>
                <a:r>
                  <a:rPr kumimoji="1" lang="en" altLang="zh-CN" sz="1800" dirty="0"/>
                  <a:t>(0, 1) · (9, 2) = (0, 2), which means state 2 has been visited.</a:t>
                </a:r>
              </a:p>
              <a:p>
                <a:pPr marL="285750" indent="-285750" algn="just">
                  <a:buClr>
                    <a:srgbClr val="1D4971"/>
                  </a:buClr>
                  <a:buFont typeface="Wingdings" pitchFamily="2" charset="2"/>
                  <a:buChar char="n"/>
                </a:pPr>
                <a:endParaRPr kumimoji="1" lang="en" altLang="zh-CN" sz="1800" dirty="0"/>
              </a:p>
              <a:p>
                <a:pPr marL="285750" indent="-285750" algn="just">
                  <a:buClr>
                    <a:srgbClr val="1D4971"/>
                  </a:buClr>
                  <a:buFont typeface="Wingdings" pitchFamily="2" charset="2"/>
                  <a:buChar char="n"/>
                </a:pPr>
                <a:r>
                  <a:rPr kumimoji="1" lang="en" altLang="zh-CN" sz="1800" dirty="0"/>
                  <a:t>The dot product is the key in the dictionary, the value is the policy.</a:t>
                </a:r>
              </a:p>
              <a:p>
                <a:pPr marL="285750" indent="-285750" algn="just">
                  <a:buClr>
                    <a:srgbClr val="1D4971"/>
                  </a:buClr>
                  <a:buFont typeface="Wingdings" pitchFamily="2" charset="2"/>
                  <a:buChar char="n"/>
                </a:pPr>
                <a:endParaRPr kumimoji="1" lang="en" altLang="zh-CN" sz="18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845B17F-61AA-B8FB-C1E8-94FF57AA5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07" y="1323340"/>
                <a:ext cx="6990080" cy="3970318"/>
              </a:xfrm>
              <a:prstGeom prst="rect">
                <a:avLst/>
              </a:prstGeom>
              <a:blipFill>
                <a:blip r:embed="rId3"/>
                <a:stretch>
                  <a:fillRect l="-543" t="-639" r="-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75B144CB-47C6-A725-C3B7-F91F570B4863}"/>
              </a:ext>
            </a:extLst>
          </p:cNvPr>
          <p:cNvSpPr txBox="1"/>
          <p:nvPr/>
        </p:nvSpPr>
        <p:spPr>
          <a:xfrm>
            <a:off x="874919" y="842248"/>
            <a:ext cx="7394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800" dirty="0"/>
              <a:t>To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find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which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policy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the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agent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should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follow:</a:t>
            </a:r>
            <a:endParaRPr kumimoji="1" lang="en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4244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6" y="309785"/>
            <a:ext cx="3618774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Dynamic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Programming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6845B17F-61AA-B8FB-C1E8-94FF57AA5467}"/>
              </a:ext>
            </a:extLst>
          </p:cNvPr>
          <p:cNvSpPr txBox="1"/>
          <p:nvPr/>
        </p:nvSpPr>
        <p:spPr>
          <a:xfrm>
            <a:off x="1014607" y="1413183"/>
            <a:ext cx="69900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Take (0, 2) as an example. Its corresponding policy is the one evaluated under the situation where state 2 has been visited and state 9 has not been visited.</a:t>
            </a:r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-US" altLang="zh-CN" sz="1800" dirty="0"/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" altLang="zh-CN" sz="1800" dirty="0"/>
              <a:t>When playing game, we will check whether each gift state has been visited and then find the corresponding policy for agent in the dictionary.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5B144CB-47C6-A725-C3B7-F91F570B4863}"/>
              </a:ext>
            </a:extLst>
          </p:cNvPr>
          <p:cNvSpPr txBox="1"/>
          <p:nvPr/>
        </p:nvSpPr>
        <p:spPr>
          <a:xfrm>
            <a:off x="874919" y="893048"/>
            <a:ext cx="7394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800" dirty="0"/>
              <a:t>To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find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which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policy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the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agent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should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follow</a:t>
            </a:r>
            <a:endParaRPr kumimoji="1" lang="en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53239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6" y="309785"/>
            <a:ext cx="3618774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Results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for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Policy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Iteration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5B144CB-47C6-A725-C3B7-F91F570B4863}"/>
              </a:ext>
            </a:extLst>
          </p:cNvPr>
          <p:cNvSpPr txBox="1"/>
          <p:nvPr/>
        </p:nvSpPr>
        <p:spPr>
          <a:xfrm>
            <a:off x="874919" y="797213"/>
            <a:ext cx="7394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800" dirty="0"/>
              <a:t>T</a:t>
            </a:r>
            <a:r>
              <a:rPr kumimoji="1" lang="en" altLang="zh-CN" sz="1800" dirty="0"/>
              <a:t>he 4 policies under 4 situations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generated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by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policy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iteration</a:t>
            </a:r>
            <a:endParaRPr kumimoji="1" lang="en" altLang="zh-CN" sz="1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C4A136-CA2F-9347-095D-02D56AC9E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737" y="1239615"/>
            <a:ext cx="61976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9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6" y="309785"/>
            <a:ext cx="3618774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Results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for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Policy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Iteration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5B144CB-47C6-A725-C3B7-F91F570B4863}"/>
              </a:ext>
            </a:extLst>
          </p:cNvPr>
          <p:cNvSpPr txBox="1"/>
          <p:nvPr/>
        </p:nvSpPr>
        <p:spPr>
          <a:xfrm>
            <a:off x="874919" y="834390"/>
            <a:ext cx="7394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800" dirty="0"/>
              <a:t>T</a:t>
            </a:r>
            <a:r>
              <a:rPr kumimoji="1" lang="en" altLang="zh-CN" sz="1800" dirty="0"/>
              <a:t>he </a:t>
            </a:r>
            <a:r>
              <a:rPr kumimoji="1" lang="en-US" altLang="zh-CN" sz="1800" dirty="0"/>
              <a:t>2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paths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generated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by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policy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iteration</a:t>
            </a:r>
            <a:endParaRPr kumimoji="1" lang="en" altLang="zh-CN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4D39D9-9D66-5844-8B2A-EE0DA9A78D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84"/>
          <a:stretch/>
        </p:blipFill>
        <p:spPr>
          <a:xfrm>
            <a:off x="1385570" y="1717040"/>
            <a:ext cx="2552700" cy="2592070"/>
          </a:xfrm>
          <a:prstGeom prst="rect">
            <a:avLst/>
          </a:prstGeom>
        </p:spPr>
      </p:pic>
      <p:pic>
        <p:nvPicPr>
          <p:cNvPr id="6" name="图片 5" descr="图片包含 灯光, 交通, 许多, 装饰&#10;&#10;描述已自动生成">
            <a:extLst>
              <a:ext uri="{FF2B5EF4-FFF2-40B4-BE49-F238E27FC236}">
                <a16:creationId xmlns:a16="http://schemas.microsoft.com/office/drawing/2014/main" id="{BA276CC1-6E7D-BC0D-85B5-7585BDACC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811" y="1717041"/>
            <a:ext cx="2571499" cy="259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3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6" y="309785"/>
            <a:ext cx="3618774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Results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for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Policy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Iteration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5B144CB-47C6-A725-C3B7-F91F570B4863}"/>
              </a:ext>
            </a:extLst>
          </p:cNvPr>
          <p:cNvSpPr txBox="1"/>
          <p:nvPr/>
        </p:nvSpPr>
        <p:spPr>
          <a:xfrm>
            <a:off x="874919" y="970681"/>
            <a:ext cx="7394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800" dirty="0"/>
              <a:t>After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testing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100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episodes:</a:t>
            </a:r>
            <a:r>
              <a:rPr kumimoji="1" lang="zh-CN" altLang="en-US" sz="1800" dirty="0"/>
              <a:t> </a:t>
            </a:r>
            <a:endParaRPr kumimoji="1" lang="en" altLang="zh-CN" sz="1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BF9ABF-D880-0AC5-DD5B-66FA88ADA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080" y="1670050"/>
            <a:ext cx="50800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1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Setting</a:t>
            </a:r>
            <a:endParaRPr lang="zh-CN" altLang="en-US" sz="1700" b="1" dirty="0">
              <a:solidFill>
                <a:srgbClr val="1B4367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38F9DB2-78D8-33A6-8CCE-0B4D49864565}"/>
              </a:ext>
            </a:extLst>
          </p:cNvPr>
          <p:cNvSpPr txBox="1"/>
          <p:nvPr/>
        </p:nvSpPr>
        <p:spPr>
          <a:xfrm>
            <a:off x="2399596" y="1148316"/>
            <a:ext cx="896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Agent</a:t>
            </a:r>
            <a:endParaRPr kumimoji="1" lang="zh-CN" altLang="en-US" sz="18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1E5E140-34A8-4AD2-7BAB-D645F019AB5C}"/>
              </a:ext>
            </a:extLst>
          </p:cNvPr>
          <p:cNvSpPr txBox="1"/>
          <p:nvPr/>
        </p:nvSpPr>
        <p:spPr>
          <a:xfrm>
            <a:off x="2070965" y="2330534"/>
            <a:ext cx="1544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Environment</a:t>
            </a:r>
            <a:endParaRPr kumimoji="1" lang="zh-CN" altLang="en-US" sz="1800" dirty="0"/>
          </a:p>
        </p:txBody>
      </p:sp>
      <p:cxnSp>
        <p:nvCxnSpPr>
          <p:cNvPr id="43" name="肘形连接符 42">
            <a:extLst>
              <a:ext uri="{FF2B5EF4-FFF2-40B4-BE49-F238E27FC236}">
                <a16:creationId xmlns:a16="http://schemas.microsoft.com/office/drawing/2014/main" id="{3C0D4E7D-81CE-7CFC-2178-F0612F342CE6}"/>
              </a:ext>
            </a:extLst>
          </p:cNvPr>
          <p:cNvCxnSpPr>
            <a:cxnSpLocks/>
            <a:stCxn id="2" idx="3"/>
            <a:endCxn id="32" idx="3"/>
          </p:cNvCxnSpPr>
          <p:nvPr/>
        </p:nvCxnSpPr>
        <p:spPr>
          <a:xfrm>
            <a:off x="3296093" y="1332982"/>
            <a:ext cx="318977" cy="1182218"/>
          </a:xfrm>
          <a:prstGeom prst="bentConnector3">
            <a:avLst>
              <a:gd name="adj1" fmla="val 171667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肘形连接符 46">
            <a:extLst>
              <a:ext uri="{FF2B5EF4-FFF2-40B4-BE49-F238E27FC236}">
                <a16:creationId xmlns:a16="http://schemas.microsoft.com/office/drawing/2014/main" id="{C141F517-E189-251D-F1DA-BF3F5087A959}"/>
              </a:ext>
            </a:extLst>
          </p:cNvPr>
          <p:cNvCxnSpPr>
            <a:cxnSpLocks/>
            <a:stCxn id="32" idx="1"/>
            <a:endCxn id="2" idx="1"/>
          </p:cNvCxnSpPr>
          <p:nvPr/>
        </p:nvCxnSpPr>
        <p:spPr>
          <a:xfrm rot="10800000" flipH="1">
            <a:off x="2070964" y="1332982"/>
            <a:ext cx="328631" cy="1182218"/>
          </a:xfrm>
          <a:prstGeom prst="bentConnector3">
            <a:avLst>
              <a:gd name="adj1" fmla="val -69561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AD92885A-3316-322C-61D1-6F6FCD252798}"/>
              </a:ext>
            </a:extLst>
          </p:cNvPr>
          <p:cNvCxnSpPr>
            <a:cxnSpLocks/>
            <a:stCxn id="32" idx="0"/>
            <a:endCxn id="2" idx="2"/>
          </p:cNvCxnSpPr>
          <p:nvPr/>
        </p:nvCxnSpPr>
        <p:spPr>
          <a:xfrm flipV="1">
            <a:off x="2843018" y="1517648"/>
            <a:ext cx="4827" cy="8128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图片 61" descr="\documentclass{article}&#10;\usepackage{amsmath}&#10;\pagestyle{empty}&#10;\begin{document}&#10;&#10;$S_t(O_t)$&#10;&#10;&#10;\end{document}" title="IguanaTex Bitmap Display">
            <a:extLst>
              <a:ext uri="{FF2B5EF4-FFF2-40B4-BE49-F238E27FC236}">
                <a16:creationId xmlns:a16="http://schemas.microsoft.com/office/drawing/2014/main" id="{5B9385A8-D2D6-0FF7-9C08-FA5C6D56FDE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28" y="1702813"/>
            <a:ext cx="847978" cy="314066"/>
          </a:xfrm>
          <a:prstGeom prst="rect">
            <a:avLst/>
          </a:prstGeom>
        </p:spPr>
      </p:pic>
      <p:pic>
        <p:nvPicPr>
          <p:cNvPr id="64" name="图片 63" descr="\documentclass{article}&#10;\usepackage{amsmath}&#10;\pagestyle{empty}&#10;\begin{document}&#10;&#10;$R_t$&#10;&#10;&#10;\end{document}" title="IguanaTex Bitmap Display">
            <a:extLst>
              <a:ext uri="{FF2B5EF4-FFF2-40B4-BE49-F238E27FC236}">
                <a16:creationId xmlns:a16="http://schemas.microsoft.com/office/drawing/2014/main" id="{FBD699C9-EF78-7DB7-8511-CD81F97BEBD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097" y="1755174"/>
            <a:ext cx="300161" cy="270145"/>
          </a:xfrm>
          <a:prstGeom prst="rect">
            <a:avLst/>
          </a:prstGeom>
        </p:spPr>
      </p:pic>
      <p:pic>
        <p:nvPicPr>
          <p:cNvPr id="66" name="图片 65" descr="\documentclass{article}&#10;\usepackage{amsmath}&#10;\pagestyle{empty}&#10;\begin{document}&#10;&#10;$A_t$&#10;&#10;&#10;\end{document}" title="IguanaTex Bitmap Display">
            <a:extLst>
              <a:ext uri="{FF2B5EF4-FFF2-40B4-BE49-F238E27FC236}">
                <a16:creationId xmlns:a16="http://schemas.microsoft.com/office/drawing/2014/main" id="{DFF10CB9-8047-6C44-E2FB-839562BBFD3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963" y="1750927"/>
            <a:ext cx="318978" cy="2870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D11717A7-195F-6ECA-A61F-5EC46159EE82}"/>
                  </a:ext>
                </a:extLst>
              </p:cNvPr>
              <p:cNvSpPr txBox="1"/>
              <p:nvPr/>
            </p:nvSpPr>
            <p:spPr>
              <a:xfrm>
                <a:off x="4944139" y="1222538"/>
                <a:ext cx="353001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800" dirty="0"/>
                  <a:t>At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each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time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step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t:</a:t>
                </a:r>
                <a:r>
                  <a:rPr kumimoji="1" lang="zh-CN" altLang="en-US" sz="1800" dirty="0"/>
                  <a:t> </a:t>
                </a:r>
                <a:endParaRPr kumimoji="1" lang="en-US" altLang="zh-CN" sz="1800" dirty="0">
                  <a:solidFill>
                    <a:schemeClr val="tx1"/>
                  </a:solidFill>
                </a:endParaRPr>
              </a:p>
              <a:p>
                <a:pPr marL="628650" lvl="1" indent="-285750">
                  <a:buClr>
                    <a:srgbClr val="1D4971"/>
                  </a:buClr>
                  <a:buFont typeface="Wingdings" pitchFamily="2" charset="2"/>
                  <a:buChar char="n"/>
                </a:pPr>
                <a:r>
                  <a:rPr kumimoji="1" lang="en-US" altLang="zh-CN" sz="1800" dirty="0">
                    <a:solidFill>
                      <a:schemeClr val="tx1"/>
                    </a:solidFill>
                  </a:rPr>
                  <a:t>Agent</a:t>
                </a:r>
                <a:r>
                  <a:rPr kumimoji="1" lang="zh-CN" altLang="en-US" sz="1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sz="1800" dirty="0">
                    <a:solidFill>
                      <a:schemeClr val="tx1"/>
                    </a:solidFill>
                  </a:rPr>
                  <a:t>receives</a:t>
                </a:r>
                <a:r>
                  <a:rPr kumimoji="1" lang="zh-CN" altLang="en-US" sz="1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sz="1800" dirty="0">
                    <a:solidFill>
                      <a:schemeClr val="tx1"/>
                    </a:solidFill>
                  </a:rPr>
                  <a:t>state</a:t>
                </a:r>
                <a:r>
                  <a:rPr kumimoji="1" lang="zh-CN" altLang="en-US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zh-CN" altLang="en-US" sz="1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sz="1800" dirty="0">
                    <a:solidFill>
                      <a:schemeClr val="tx1"/>
                    </a:solidFill>
                  </a:rPr>
                  <a:t>or</a:t>
                </a:r>
                <a:r>
                  <a:rPr kumimoji="1" lang="zh-CN" altLang="en-US" sz="1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sz="1800" dirty="0">
                    <a:solidFill>
                      <a:schemeClr val="tx1"/>
                    </a:solidFill>
                  </a:rPr>
                  <a:t>observation</a:t>
                </a:r>
                <a:r>
                  <a:rPr kumimoji="1" lang="zh-CN" altLang="en-US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kumimoji="1"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zh-CN" altLang="en-US" sz="1800" dirty="0">
                    <a:solidFill>
                      <a:schemeClr val="tx1"/>
                    </a:solidFill>
                  </a:rPr>
                  <a:t> </a:t>
                </a:r>
                <a:endParaRPr kumimoji="1" lang="en-US" altLang="zh-CN" sz="1800" dirty="0">
                  <a:solidFill>
                    <a:schemeClr val="tx1"/>
                  </a:solidFill>
                </a:endParaRPr>
              </a:p>
              <a:p>
                <a:pPr marL="628650" lvl="1" indent="-285750">
                  <a:buClr>
                    <a:srgbClr val="1D4971"/>
                  </a:buClr>
                  <a:buFont typeface="Wingdings" pitchFamily="2" charset="2"/>
                  <a:buChar char="n"/>
                </a:pPr>
                <a:r>
                  <a:rPr kumimoji="1" lang="en-US" altLang="zh-CN" sz="1800" dirty="0">
                    <a:solidFill>
                      <a:schemeClr val="tx1"/>
                    </a:solidFill>
                  </a:rPr>
                  <a:t>Agent</a:t>
                </a:r>
                <a:r>
                  <a:rPr kumimoji="1" lang="zh-CN" altLang="en-US" sz="1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sz="1800" dirty="0">
                    <a:solidFill>
                      <a:schemeClr val="tx1"/>
                    </a:solidFill>
                  </a:rPr>
                  <a:t>takes</a:t>
                </a:r>
                <a:r>
                  <a:rPr kumimoji="1" lang="zh-CN" altLang="en-US" sz="1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sz="1800" dirty="0">
                    <a:solidFill>
                      <a:schemeClr val="tx1"/>
                    </a:solidFill>
                  </a:rPr>
                  <a:t>action</a:t>
                </a:r>
                <a:r>
                  <a:rPr kumimoji="1" lang="zh-CN" altLang="en-US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en-US" altLang="zh-CN" sz="1800" dirty="0">
                  <a:solidFill>
                    <a:schemeClr val="tx1"/>
                  </a:solidFill>
                </a:endParaRPr>
              </a:p>
              <a:p>
                <a:pPr marL="628650" lvl="1" indent="-285750">
                  <a:buClr>
                    <a:srgbClr val="1D4971"/>
                  </a:buClr>
                  <a:buFont typeface="Wingdings" pitchFamily="2" charset="2"/>
                  <a:buChar char="n"/>
                </a:pPr>
                <a:r>
                  <a:rPr kumimoji="1" lang="en-US" altLang="zh-CN" sz="1800" dirty="0">
                    <a:solidFill>
                      <a:schemeClr val="tx1"/>
                    </a:solidFill>
                  </a:rPr>
                  <a:t>Agent</a:t>
                </a:r>
                <a:r>
                  <a:rPr kumimoji="1" lang="zh-CN" altLang="en-US" sz="1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sz="1800" dirty="0">
                    <a:solidFill>
                      <a:schemeClr val="tx1"/>
                    </a:solidFill>
                  </a:rPr>
                  <a:t>receives</a:t>
                </a:r>
                <a:r>
                  <a:rPr kumimoji="1" lang="zh-CN" altLang="en-US" sz="1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sz="1800" dirty="0">
                    <a:solidFill>
                      <a:schemeClr val="tx1"/>
                    </a:solidFill>
                  </a:rPr>
                  <a:t>reward</a:t>
                </a:r>
                <a:r>
                  <a:rPr kumimoji="1" lang="zh-CN" altLang="en-US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zh-CN" alt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D11717A7-195F-6ECA-A61F-5EC46159E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139" y="1222538"/>
                <a:ext cx="3530010" cy="1477328"/>
              </a:xfrm>
              <a:prstGeom prst="rect">
                <a:avLst/>
              </a:prstGeom>
              <a:blipFill>
                <a:blip r:embed="rId9"/>
                <a:stretch>
                  <a:fillRect l="-1434" t="-1709" b="-5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9C3FF672-6F3C-70C0-C75A-E358962CBA56}"/>
                  </a:ext>
                </a:extLst>
              </p:cNvPr>
              <p:cNvSpPr txBox="1"/>
              <p:nvPr/>
            </p:nvSpPr>
            <p:spPr>
              <a:xfrm>
                <a:off x="1125858" y="3591709"/>
                <a:ext cx="68922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kumimoji="1" lang="en-US" altLang="zh-CN" sz="2000" dirty="0">
                    <a:solidFill>
                      <a:srgbClr val="FF0000"/>
                    </a:solidFill>
                  </a:rPr>
                  <a:t>Sequence</a:t>
                </a:r>
                <a:r>
                  <a:rPr kumimoji="1" lang="en-US" altLang="zh-CN" sz="2000" dirty="0"/>
                  <a:t>:</a:t>
                </a:r>
                <a:r>
                  <a:rPr kumimoji="1" lang="zh-CN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000" dirty="0"/>
                  <a:t>,</a:t>
                </a:r>
                <a:r>
                  <a:rPr kumimoji="1" lang="zh-CN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sz="2000" dirty="0"/>
                  <a:t>,</a:t>
                </a:r>
                <a:r>
                  <a:rPr kumimoji="1" lang="zh-CN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zh-CN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sz="2000" dirty="0"/>
                  <a:t>,</a:t>
                </a:r>
                <a:r>
                  <a:rPr kumimoji="1" lang="zh-CN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000" dirty="0"/>
                  <a:t>,</a:t>
                </a:r>
                <a:r>
                  <a:rPr kumimoji="1" lang="zh-CN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sz="2000" dirty="0"/>
                  <a:t>,</a:t>
                </a:r>
                <a:r>
                  <a:rPr kumimoji="1" lang="zh-CN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zh-CN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2000" dirty="0"/>
                  <a:t>  </a:t>
                </a:r>
                <a:r>
                  <a:rPr kumimoji="1" lang="en-US" altLang="zh-CN" sz="2000" dirty="0"/>
                  <a:t>...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,</a:t>
                </a:r>
                <a:r>
                  <a:rPr kumimoji="1" lang="zh-CN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000" dirty="0"/>
                  <a:t>,</a:t>
                </a:r>
                <a:r>
                  <a:rPr kumimoji="1" lang="zh-CN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CN" sz="2000" dirty="0"/>
                  <a:t>,</a:t>
                </a:r>
                <a:r>
                  <a:rPr kumimoji="1" lang="zh-CN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zh-CN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9C3FF672-6F3C-70C0-C75A-E358962CB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858" y="3591709"/>
                <a:ext cx="6892284" cy="400110"/>
              </a:xfrm>
              <a:prstGeom prst="rect">
                <a:avLst/>
              </a:prstGeom>
              <a:blipFill>
                <a:blip r:embed="rId10"/>
                <a:stretch>
                  <a:fillRect l="-919" t="-6061" b="-24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下箭头 68">
            <a:extLst>
              <a:ext uri="{FF2B5EF4-FFF2-40B4-BE49-F238E27FC236}">
                <a16:creationId xmlns:a16="http://schemas.microsoft.com/office/drawing/2014/main" id="{43776FB7-2803-9D07-D406-2900B5E31048}"/>
              </a:ext>
            </a:extLst>
          </p:cNvPr>
          <p:cNvSpPr/>
          <p:nvPr/>
        </p:nvSpPr>
        <p:spPr>
          <a:xfrm>
            <a:off x="4308941" y="2838893"/>
            <a:ext cx="454445" cy="55289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894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6" y="309785"/>
            <a:ext cx="3618774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Results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for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Value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Iteration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9C5CC005-AC29-14D3-3D6C-776F6BD87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250" y="1366615"/>
            <a:ext cx="6159500" cy="34671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525135A-29A7-4C0E-AC26-07E4AFFA7B79}"/>
              </a:ext>
            </a:extLst>
          </p:cNvPr>
          <p:cNvSpPr txBox="1"/>
          <p:nvPr/>
        </p:nvSpPr>
        <p:spPr>
          <a:xfrm>
            <a:off x="963807" y="898813"/>
            <a:ext cx="7394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800" dirty="0"/>
              <a:t>T</a:t>
            </a:r>
            <a:r>
              <a:rPr kumimoji="1" lang="en" altLang="zh-CN" sz="1800" dirty="0"/>
              <a:t>he 4 policies under 4 situations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generated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by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value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iteration</a:t>
            </a:r>
            <a:endParaRPr kumimoji="1" lang="en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98353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6" y="309785"/>
            <a:ext cx="3618774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Results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for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Value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Iteration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5B144CB-47C6-A725-C3B7-F91F570B4863}"/>
              </a:ext>
            </a:extLst>
          </p:cNvPr>
          <p:cNvSpPr txBox="1"/>
          <p:nvPr/>
        </p:nvSpPr>
        <p:spPr>
          <a:xfrm>
            <a:off x="874919" y="970681"/>
            <a:ext cx="7394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800" dirty="0"/>
              <a:t>After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testing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100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episodes:</a:t>
            </a:r>
            <a:r>
              <a:rPr kumimoji="1" lang="zh-CN" altLang="en-US" sz="1800" dirty="0"/>
              <a:t> </a:t>
            </a:r>
            <a:endParaRPr kumimoji="1" lang="en" altLang="zh-CN" sz="1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BF9ABF-D880-0AC5-DD5B-66FA88ADA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080" y="1670050"/>
            <a:ext cx="50800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2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6" y="309785"/>
            <a:ext cx="3618774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Monte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Carlo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Methods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C5546E15-0A0C-182C-2E5F-D00F6DD3C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025" y="1539335"/>
            <a:ext cx="4167950" cy="33655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34924D1-4117-095D-3989-04BA5DAEFDA0}"/>
              </a:ext>
            </a:extLst>
          </p:cNvPr>
          <p:cNvSpPr txBox="1"/>
          <p:nvPr/>
        </p:nvSpPr>
        <p:spPr>
          <a:xfrm>
            <a:off x="774478" y="821884"/>
            <a:ext cx="6849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" altLang="zh-CN" sz="1800" dirty="0"/>
              <a:t>We trained about 300 episodes and recorded the</a:t>
            </a:r>
            <a:r>
              <a:rPr lang="zh-CN" altLang="en-US" sz="1800" dirty="0"/>
              <a:t> </a:t>
            </a:r>
            <a:r>
              <a:rPr lang="en" altLang="zh-CN" sz="1800" dirty="0"/>
              <a:t>average return that the agent get in each episode. </a:t>
            </a:r>
          </a:p>
        </p:txBody>
      </p:sp>
    </p:spTree>
    <p:extLst>
      <p:ext uri="{BB962C8B-B14F-4D97-AF65-F5344CB8AC3E}">
        <p14:creationId xmlns:p14="http://schemas.microsoft.com/office/powerpoint/2010/main" val="368078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6" y="309785"/>
            <a:ext cx="3618774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Monte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Carlo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Methods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7819A2A5-EA00-E15A-0631-A30C36869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98" y="2038350"/>
            <a:ext cx="2781300" cy="10668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A3B3E3B-8771-83F2-CA75-61B4E2231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4262" y="1204012"/>
            <a:ext cx="2735476" cy="2735476"/>
          </a:xfrm>
          <a:prstGeom prst="rect">
            <a:avLst/>
          </a:prstGeom>
        </p:spPr>
      </p:pic>
      <p:pic>
        <p:nvPicPr>
          <p:cNvPr id="8" name="图片 7" descr="图片包含 灯光, 交通, 许多, 装饰&#10;&#10;描述已自动生成">
            <a:extLst>
              <a:ext uri="{FF2B5EF4-FFF2-40B4-BE49-F238E27FC236}">
                <a16:creationId xmlns:a16="http://schemas.microsoft.com/office/drawing/2014/main" id="{C57B090D-49C7-8F7C-B49F-B054A21C7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303" y="1204011"/>
            <a:ext cx="2692399" cy="273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6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6" y="309785"/>
            <a:ext cx="3618774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Monte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Carlo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Methods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FCD9D7A1-AA33-D529-6BCA-CE646A123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607" y="1552383"/>
            <a:ext cx="7213600" cy="29337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F07E86B-9E39-53AD-8525-26B32C37E3C8}"/>
              </a:ext>
            </a:extLst>
          </p:cNvPr>
          <p:cNvSpPr txBox="1"/>
          <p:nvPr/>
        </p:nvSpPr>
        <p:spPr>
          <a:xfrm>
            <a:off x="874919" y="970681"/>
            <a:ext cx="7394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800" dirty="0"/>
              <a:t>After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testing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100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episodes:</a:t>
            </a:r>
            <a:r>
              <a:rPr kumimoji="1" lang="zh-CN" altLang="en-US" sz="1800" dirty="0"/>
              <a:t> </a:t>
            </a:r>
            <a:endParaRPr kumimoji="1" lang="en" altLang="zh-CN" sz="1800" dirty="0"/>
          </a:p>
        </p:txBody>
      </p:sp>
    </p:spTree>
    <p:extLst>
      <p:ext uri="{BB962C8B-B14F-4D97-AF65-F5344CB8AC3E}">
        <p14:creationId xmlns:p14="http://schemas.microsoft.com/office/powerpoint/2010/main" val="371412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6" y="309785"/>
            <a:ext cx="3618774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SARSA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D6D6281-DCAB-84E9-DE3A-1FA71E3C2001}"/>
                  </a:ext>
                </a:extLst>
              </p:cNvPr>
              <p:cNvSpPr txBox="1"/>
              <p:nvPr/>
            </p:nvSpPr>
            <p:spPr>
              <a:xfrm>
                <a:off x="1076960" y="1266453"/>
                <a:ext cx="699008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Clr>
                    <a:srgbClr val="1D4971"/>
                  </a:buClr>
                  <a:buFont typeface="Wingdings" pitchFamily="2" charset="2"/>
                  <a:buChar char="n"/>
                </a:pPr>
                <a:r>
                  <a:rPr kumimoji="1" lang="en-US" altLang="zh-CN" sz="1800" dirty="0"/>
                  <a:t>Each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observation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in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cart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pole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environment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has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4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elements</a:t>
                </a:r>
                <a:r>
                  <a:rPr kumimoji="1" lang="en" altLang="zh-CN" sz="1800" dirty="0"/>
                  <a:t>.</a:t>
                </a:r>
              </a:p>
              <a:p>
                <a:pPr marL="285750" indent="-285750" algn="just">
                  <a:buClr>
                    <a:srgbClr val="1D4971"/>
                  </a:buClr>
                  <a:buFont typeface="Wingdings" pitchFamily="2" charset="2"/>
                  <a:buChar char="n"/>
                </a:pPr>
                <a:endParaRPr kumimoji="1" lang="en" altLang="zh-CN" sz="1800" dirty="0"/>
              </a:p>
              <a:p>
                <a:pPr marL="285750" indent="-285750" algn="just">
                  <a:buClr>
                    <a:srgbClr val="1D4971"/>
                  </a:buClr>
                  <a:buFont typeface="Wingdings" pitchFamily="2" charset="2"/>
                  <a:buChar char="n"/>
                </a:pPr>
                <a:r>
                  <a:rPr kumimoji="1" lang="en-US" altLang="zh-CN" sz="1800" dirty="0"/>
                  <a:t>Each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element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is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a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continuous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number</a:t>
                </a:r>
              </a:p>
              <a:p>
                <a:pPr marL="285750" indent="-285750" algn="just">
                  <a:buClr>
                    <a:srgbClr val="1D4971"/>
                  </a:buClr>
                  <a:buFont typeface="Wingdings" pitchFamily="2" charset="2"/>
                  <a:buChar char="n"/>
                </a:pPr>
                <a:endParaRPr kumimoji="1" lang="en-US" altLang="zh-CN" sz="1800" dirty="0"/>
              </a:p>
              <a:p>
                <a:pPr marL="285750" indent="-285750" algn="just">
                  <a:buClr>
                    <a:srgbClr val="1D4971"/>
                  </a:buClr>
                  <a:buFont typeface="Wingdings" pitchFamily="2" charset="2"/>
                  <a:buChar char="n"/>
                </a:pPr>
                <a:r>
                  <a:rPr kumimoji="1" lang="en-US" altLang="zh-CN" sz="1800" dirty="0"/>
                  <a:t>We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cannot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use</a:t>
                </a:r>
                <a:r>
                  <a:rPr kumimoji="1"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" altLang="zh-CN" sz="18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D6D6281-DCAB-84E9-DE3A-1FA71E3C2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60" y="1266453"/>
                <a:ext cx="6990080" cy="1477328"/>
              </a:xfrm>
              <a:prstGeom prst="rect">
                <a:avLst/>
              </a:prstGeom>
              <a:blipFill>
                <a:blip r:embed="rId3"/>
                <a:stretch>
                  <a:fillRect l="-543" t="-1695" b="-5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5EA30CB8-5B39-B29E-5E1D-BA2571282497}"/>
              </a:ext>
            </a:extLst>
          </p:cNvPr>
          <p:cNvSpPr txBox="1"/>
          <p:nvPr/>
        </p:nvSpPr>
        <p:spPr>
          <a:xfrm>
            <a:off x="1076960" y="788942"/>
            <a:ext cx="2561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Problem:</a:t>
            </a:r>
            <a:r>
              <a:rPr kumimoji="1" lang="zh-CN" altLang="en-US" sz="1800" dirty="0"/>
              <a:t>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45D786E-3AAC-0D59-0812-B9D3A51D123F}"/>
              </a:ext>
            </a:extLst>
          </p:cNvPr>
          <p:cNvSpPr txBox="1"/>
          <p:nvPr/>
        </p:nvSpPr>
        <p:spPr>
          <a:xfrm>
            <a:off x="1076960" y="3329471"/>
            <a:ext cx="6990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Discretize the observation into a tuple containing 4 integers</a:t>
            </a:r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-US" altLang="zh-CN" sz="1800" dirty="0"/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Convert</a:t>
            </a:r>
            <a:r>
              <a:rPr kumimoji="1" lang="zh-CN" altLang="en-US" sz="1800" dirty="0"/>
              <a:t> </a:t>
            </a:r>
            <a:r>
              <a:rPr kumimoji="1" lang="en" altLang="zh-CN" sz="1800" dirty="0"/>
              <a:t>this tuple into an integer representing the state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EE1C099-0B1D-1C7D-1EFC-0569C1594DC1}"/>
              </a:ext>
            </a:extLst>
          </p:cNvPr>
          <p:cNvSpPr txBox="1"/>
          <p:nvPr/>
        </p:nvSpPr>
        <p:spPr>
          <a:xfrm>
            <a:off x="1076960" y="2851960"/>
            <a:ext cx="2561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Solutions:</a:t>
            </a:r>
            <a:r>
              <a:rPr kumimoji="1" lang="zh-CN" alt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51726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6" y="309785"/>
            <a:ext cx="3618774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SARSA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5D6D6281-DCAB-84E9-DE3A-1FA71E3C2001}"/>
              </a:ext>
            </a:extLst>
          </p:cNvPr>
          <p:cNvSpPr txBox="1"/>
          <p:nvPr/>
        </p:nvSpPr>
        <p:spPr>
          <a:xfrm>
            <a:off x="1076960" y="1266453"/>
            <a:ext cx="69900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W</a:t>
            </a:r>
            <a:r>
              <a:rPr kumimoji="1" lang="en" altLang="zh-CN" sz="1800" dirty="0"/>
              <a:t>e need a function from </a:t>
            </a:r>
            <a:r>
              <a:rPr kumimoji="1" lang="en" altLang="zh-CN" sz="1800" dirty="0" err="1"/>
              <a:t>Numpy</a:t>
            </a:r>
            <a:r>
              <a:rPr kumimoji="1" lang="en" altLang="zh-CN" sz="1800" dirty="0"/>
              <a:t> in Python called digitize</a:t>
            </a:r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" altLang="zh-CN" sz="1800" dirty="0"/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" altLang="zh-CN" sz="1800" dirty="0"/>
              <a:t>Given an input array 𝑥 and an array of bins, it will return an array of index where each index 𝑖 satisfies 𝑏𝑖𝑛[𝑖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-</a:t>
            </a:r>
            <a:r>
              <a:rPr kumimoji="1" lang="zh-CN" altLang="en-US" sz="1800" dirty="0"/>
              <a:t> </a:t>
            </a:r>
            <a:r>
              <a:rPr kumimoji="1" lang="en" altLang="zh-CN" sz="1800" dirty="0"/>
              <a:t>1] ≤ 𝑥 &lt; 𝑏𝑖𝑛[𝑖]</a:t>
            </a:r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" altLang="zh-CN" sz="1800" dirty="0"/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E.g.,</a:t>
            </a:r>
            <a:r>
              <a:rPr kumimoji="1" lang="zh-CN" altLang="en-US" sz="1800" dirty="0"/>
              <a:t> </a:t>
            </a:r>
            <a:r>
              <a:rPr kumimoji="1" lang="en" altLang="zh-CN" sz="1800" dirty="0"/>
              <a:t>given an input 𝑥 = [0.2, 2.5] and a bin [0, 2, 4], this function will return [1, 2] since 𝑏𝑖𝑛[0] ≤ 0.2 &lt; 𝑏𝑖𝑛[1] and 𝑏𝑖𝑛[1] ≤ 2.5 &lt; 𝑏𝑖𝑛[2].</a:t>
            </a:r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" altLang="zh-CN" sz="1800" dirty="0"/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" altLang="zh-CN" sz="1800" dirty="0"/>
              <a:t>𝑥 is </a:t>
            </a:r>
            <a:r>
              <a:rPr kumimoji="1" lang="en-US" altLang="zh-CN" sz="1800" dirty="0"/>
              <a:t>the</a:t>
            </a:r>
            <a:r>
              <a:rPr kumimoji="1" lang="zh-CN" altLang="en-US" sz="1800" dirty="0"/>
              <a:t> </a:t>
            </a:r>
            <a:r>
              <a:rPr kumimoji="1" lang="en" altLang="zh-CN" sz="1800" dirty="0"/>
              <a:t>observation and bin is its range.</a:t>
            </a:r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" altLang="zh-CN" sz="1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A30CB8-5B39-B29E-5E1D-BA2571282497}"/>
              </a:ext>
            </a:extLst>
          </p:cNvPr>
          <p:cNvSpPr txBox="1"/>
          <p:nvPr/>
        </p:nvSpPr>
        <p:spPr>
          <a:xfrm>
            <a:off x="1076960" y="788942"/>
            <a:ext cx="505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Convert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observation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into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integer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tuple:</a:t>
            </a:r>
            <a:r>
              <a:rPr kumimoji="1" lang="zh-CN" alt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731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6" y="309785"/>
            <a:ext cx="3618774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SARSA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5D6D6281-DCAB-84E9-DE3A-1FA71E3C2001}"/>
              </a:ext>
            </a:extLst>
          </p:cNvPr>
          <p:cNvSpPr txBox="1"/>
          <p:nvPr/>
        </p:nvSpPr>
        <p:spPr>
          <a:xfrm>
            <a:off x="1076960" y="1417588"/>
            <a:ext cx="69900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" altLang="zh-CN" sz="1800" dirty="0"/>
              <a:t>The range of cart position is (−2.4, 2.4)</a:t>
            </a:r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" altLang="zh-CN" sz="1800" dirty="0"/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We divided the range into 8 smaller ranges, which is (−2.4, -1.8, -1.2, -0.6, 0, 0.6, 1.2, 1.8, 2.4)</a:t>
            </a:r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" altLang="zh-CN" sz="1800" dirty="0"/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" altLang="zh-CN" sz="1800" dirty="0"/>
              <a:t>Given a continuous data cart position such as -2.3456, we can map this value to an integer 1.</a:t>
            </a:r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" altLang="zh-CN" sz="1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A30CB8-5B39-B29E-5E1D-BA2571282497}"/>
              </a:ext>
            </a:extLst>
          </p:cNvPr>
          <p:cNvSpPr txBox="1"/>
          <p:nvPr/>
        </p:nvSpPr>
        <p:spPr>
          <a:xfrm>
            <a:off x="1076960" y="940077"/>
            <a:ext cx="505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Example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of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cart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position:</a:t>
            </a: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93240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6" y="309785"/>
            <a:ext cx="3618774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SARSA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5D6D6281-DCAB-84E9-DE3A-1FA71E3C2001}"/>
              </a:ext>
            </a:extLst>
          </p:cNvPr>
          <p:cNvSpPr txBox="1"/>
          <p:nvPr/>
        </p:nvSpPr>
        <p:spPr>
          <a:xfrm>
            <a:off x="1076960" y="1417588"/>
            <a:ext cx="69900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W</a:t>
            </a:r>
            <a:r>
              <a:rPr kumimoji="1" lang="en" altLang="zh-CN" sz="1800" dirty="0"/>
              <a:t>e divided the range into 8 small ranges, which means that each element in the integer tuple actually has 8 possible values.</a:t>
            </a:r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" altLang="zh-CN" sz="1800" dirty="0"/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We can perceive the tuple as an octal number.</a:t>
            </a:r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" altLang="zh-CN" sz="1800" dirty="0"/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Convert</a:t>
            </a:r>
            <a:r>
              <a:rPr kumimoji="1" lang="zh-CN" altLang="en-US" sz="1800" dirty="0"/>
              <a:t> </a:t>
            </a:r>
            <a:r>
              <a:rPr kumimoji="1" lang="en" altLang="zh-CN" sz="1800" dirty="0"/>
              <a:t>this octal number into a decimal number.</a:t>
            </a:r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" altLang="zh-CN" sz="1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A30CB8-5B39-B29E-5E1D-BA2571282497}"/>
              </a:ext>
            </a:extLst>
          </p:cNvPr>
          <p:cNvSpPr txBox="1"/>
          <p:nvPr/>
        </p:nvSpPr>
        <p:spPr>
          <a:xfrm>
            <a:off x="1076960" y="940077"/>
            <a:ext cx="505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Convert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integer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tuple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into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integer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state:</a:t>
            </a:r>
            <a:r>
              <a:rPr kumimoji="1" lang="zh-CN" alt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15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6" y="309785"/>
            <a:ext cx="3618774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SARSA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5EA30CB8-5B39-B29E-5E1D-BA2571282497}"/>
              </a:ext>
            </a:extLst>
          </p:cNvPr>
          <p:cNvSpPr txBox="1"/>
          <p:nvPr/>
        </p:nvSpPr>
        <p:spPr>
          <a:xfrm>
            <a:off x="1076960" y="940077"/>
            <a:ext cx="623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800" dirty="0"/>
              <a:t>We trained about 1000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episodes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for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SARSA:</a:t>
            </a:r>
            <a:r>
              <a:rPr kumimoji="1" lang="zh-CN" altLang="en-US" sz="1800" dirty="0"/>
              <a:t> </a:t>
            </a:r>
            <a:endParaRPr kumimoji="1" lang="en-US" altLang="zh-CN" sz="1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B39D29C-E878-C320-18D6-F21415374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18" y="1592068"/>
            <a:ext cx="4284922" cy="312683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5EE393F-229A-9A0C-9BA7-AAB35F101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640" y="1706880"/>
            <a:ext cx="4113383" cy="295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7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Setting</a:t>
            </a:r>
            <a:endParaRPr lang="zh-CN" altLang="en-US" sz="1700" b="1" dirty="0">
              <a:solidFill>
                <a:srgbClr val="1B4367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7E3F3D1-1EB1-7F27-54C6-F1CAD7EE4901}"/>
                  </a:ext>
                </a:extLst>
              </p:cNvPr>
              <p:cNvSpPr txBox="1"/>
              <p:nvPr/>
            </p:nvSpPr>
            <p:spPr>
              <a:xfrm>
                <a:off x="1081862" y="1095154"/>
                <a:ext cx="698027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altLang="zh-CN" sz="1800" dirty="0">
                    <a:solidFill>
                      <a:srgbClr val="000000"/>
                    </a:solidFill>
                    <a:effectLst/>
                  </a:rPr>
                  <a:t>How an agent selects its actions is defined by a </a:t>
                </a:r>
                <a:r>
                  <a:rPr lang="en" altLang="zh-CN" sz="1800" dirty="0">
                    <a:solidFill>
                      <a:srgbClr val="FF0000"/>
                    </a:solidFill>
                    <a:effectLst/>
                  </a:rPr>
                  <a:t>policy</a:t>
                </a:r>
                <a:r>
                  <a:rPr lang="en" altLang="zh-CN" sz="1800" dirty="0">
                    <a:solidFill>
                      <a:srgbClr val="000000"/>
                    </a:solidFill>
                    <a:effectLst/>
                  </a:rPr>
                  <a:t>. </a:t>
                </a:r>
                <a:r>
                  <a:rPr lang="en-US" altLang="zh-CN" sz="1800" dirty="0">
                    <a:solidFill>
                      <a:srgbClr val="000000"/>
                    </a:solidFill>
                    <a:effectLst/>
                  </a:rPr>
                  <a:t>P</a:t>
                </a:r>
                <a:r>
                  <a:rPr lang="en" altLang="zh-CN" sz="1800" dirty="0" err="1">
                    <a:solidFill>
                      <a:srgbClr val="000000"/>
                    </a:solidFill>
                    <a:effectLst/>
                  </a:rPr>
                  <a:t>olicy</a:t>
                </a:r>
                <a:r>
                  <a:rPr lang="en" altLang="zh-CN" sz="1800" dirty="0">
                    <a:solidFill>
                      <a:srgbClr val="000000"/>
                    </a:solidFill>
                    <a:effectLst/>
                  </a:rPr>
                  <a:t> is a</a:t>
                </a:r>
                <a:r>
                  <a:rPr lang="zh-CN" altLang="en-US" sz="1800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n" altLang="zh-CN" sz="1800" dirty="0">
                    <a:solidFill>
                      <a:srgbClr val="000000"/>
                    </a:solidFill>
                    <a:effectLst/>
                  </a:rPr>
                  <a:t>mapping of states to probabilities of selecting an action</a:t>
                </a:r>
                <a:r>
                  <a:rPr lang="en-US" altLang="zh-CN" sz="1800" dirty="0">
                    <a:solidFill>
                      <a:srgbClr val="000000"/>
                    </a:solidFill>
                    <a:effectLst/>
                  </a:rPr>
                  <a:t>,</a:t>
                </a:r>
                <a:r>
                  <a:rPr lang="zh-CN" altLang="en-US" sz="1800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  <a:effectLst/>
                  </a:rPr>
                  <a:t>denoted</a:t>
                </a:r>
                <a:r>
                  <a:rPr lang="zh-CN" altLang="en-US" sz="1800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n-US" altLang="zh-CN" sz="1800" dirty="0">
                    <a:solidFill>
                      <a:srgbClr val="000000"/>
                    </a:solidFill>
                    <a:effectLst/>
                  </a:rPr>
                  <a:t>as</a:t>
                </a:r>
                <a:r>
                  <a:rPr lang="zh-CN" altLang="en-US" sz="1800" dirty="0">
                    <a:solidFill>
                      <a:srgbClr val="000000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kumimoji="1" lang="en-US" altLang="zh-CN" sz="1800" dirty="0"/>
                  <a:t>:</a:t>
                </a:r>
                <a:r>
                  <a:rPr kumimoji="1" lang="zh-CN" altLang="en-US" sz="1800" dirty="0"/>
                  <a:t> </a:t>
                </a:r>
                <a:endParaRPr lang="en" altLang="zh-CN" sz="18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7E3F3D1-1EB1-7F27-54C6-F1CAD7EE4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62" y="1095154"/>
                <a:ext cx="6980275" cy="923330"/>
              </a:xfrm>
              <a:prstGeom prst="rect">
                <a:avLst/>
              </a:prstGeom>
              <a:blipFill>
                <a:blip r:embed="rId3"/>
                <a:stretch>
                  <a:fillRect l="-543" t="-2740" b="-109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5B832982-6F3D-6819-4B93-6ED4BFBDC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450" y="2114550"/>
            <a:ext cx="39751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73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6" y="309785"/>
            <a:ext cx="3618774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Q-learning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5EA30CB8-5B39-B29E-5E1D-BA2571282497}"/>
              </a:ext>
            </a:extLst>
          </p:cNvPr>
          <p:cNvSpPr txBox="1"/>
          <p:nvPr/>
        </p:nvSpPr>
        <p:spPr>
          <a:xfrm>
            <a:off x="1076960" y="940077"/>
            <a:ext cx="623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800" dirty="0"/>
              <a:t>We trained about 1000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episodes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for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Q-learning:</a:t>
            </a:r>
            <a:r>
              <a:rPr kumimoji="1" lang="zh-CN" altLang="en-US" sz="1800" dirty="0"/>
              <a:t> </a:t>
            </a:r>
            <a:endParaRPr kumimoji="1" lang="en-US" altLang="zh-CN" sz="1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7DF21D-1FA9-FD56-89D0-1E4EDF6E6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86" y="1513839"/>
            <a:ext cx="3827374" cy="30449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8C63B8B-A051-F56D-19D8-666AA8E78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727198"/>
            <a:ext cx="4006736" cy="261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61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6" y="309785"/>
            <a:ext cx="3618774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Ways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to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Improve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5EA30CB8-5B39-B29E-5E1D-BA2571282497}"/>
              </a:ext>
            </a:extLst>
          </p:cNvPr>
          <p:cNvSpPr txBox="1"/>
          <p:nvPr/>
        </p:nvSpPr>
        <p:spPr>
          <a:xfrm>
            <a:off x="1014607" y="1069300"/>
            <a:ext cx="76504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One way to improve is to increase the number of discrete states, meaning that we need to divide the range of each element in the observation into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more small ranges.</a:t>
            </a:r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-US" altLang="zh-CN" sz="1800" dirty="0"/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If we divide the range into infinitely small ranges, then each small range actually corresponds to a real number.</a:t>
            </a:r>
            <a:r>
              <a:rPr kumimoji="1" lang="zh-CN" altLang="en-US" sz="1800" dirty="0"/>
              <a:t> </a:t>
            </a:r>
            <a:r>
              <a:rPr kumimoji="1" lang="en" altLang="zh-CN" sz="1800" dirty="0"/>
              <a:t>Every continuous state will correspond to a discrete state.</a:t>
            </a:r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-US" altLang="zh-CN" sz="1800" dirty="0"/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16160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6" y="309785"/>
            <a:ext cx="3618774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Ways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to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Improve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FA590B5C-26B8-EC58-D63B-EC980F32C0F1}"/>
              </a:ext>
            </a:extLst>
          </p:cNvPr>
          <p:cNvSpPr txBox="1"/>
          <p:nvPr/>
        </p:nvSpPr>
        <p:spPr>
          <a:xfrm>
            <a:off x="1568810" y="3905949"/>
            <a:ext cx="218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dirty="0"/>
              <a:t>Average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reward:</a:t>
            </a:r>
            <a:r>
              <a:rPr kumimoji="1" lang="zh-CN" altLang="en-US" dirty="0"/>
              <a:t> </a:t>
            </a:r>
            <a:r>
              <a:rPr kumimoji="1" lang="en-US" altLang="zh-CN" dirty="0"/>
              <a:t>33.599</a:t>
            </a:r>
            <a:endParaRPr kumimoji="1" lang="zh-CN" altLang="en-US" dirty="0"/>
          </a:p>
        </p:txBody>
      </p:sp>
      <p:pic>
        <p:nvPicPr>
          <p:cNvPr id="11" name="图片 10" descr="图表, 折线图&#10;&#10;描述已自动生成">
            <a:extLst>
              <a:ext uri="{FF2B5EF4-FFF2-40B4-BE49-F238E27FC236}">
                <a16:creationId xmlns:a16="http://schemas.microsoft.com/office/drawing/2014/main" id="{5B349BE8-1AC6-C6DC-068A-BBB5D3B3B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23" y="1122586"/>
            <a:ext cx="3618775" cy="2714081"/>
          </a:xfrm>
          <a:prstGeom prst="rect">
            <a:avLst/>
          </a:prstGeom>
        </p:spPr>
      </p:pic>
      <p:pic>
        <p:nvPicPr>
          <p:cNvPr id="13" name="图片 12" descr="图表, 折线图&#10;&#10;描述已自动生成">
            <a:extLst>
              <a:ext uri="{FF2B5EF4-FFF2-40B4-BE49-F238E27FC236}">
                <a16:creationId xmlns:a16="http://schemas.microsoft.com/office/drawing/2014/main" id="{04C06EC5-E9AA-18C8-0E58-DE46923EC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719" y="1122585"/>
            <a:ext cx="3618775" cy="271408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C47366B-6D82-6A3D-4016-DB10CA286681}"/>
              </a:ext>
            </a:extLst>
          </p:cNvPr>
          <p:cNvSpPr txBox="1"/>
          <p:nvPr/>
        </p:nvSpPr>
        <p:spPr>
          <a:xfrm>
            <a:off x="5588906" y="3905949"/>
            <a:ext cx="218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dirty="0"/>
              <a:t>Average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reward:</a:t>
            </a:r>
            <a:r>
              <a:rPr kumimoji="1" lang="zh-CN" altLang="en-US" dirty="0"/>
              <a:t> </a:t>
            </a:r>
            <a:r>
              <a:rPr kumimoji="1" lang="en-US" altLang="zh-CN" dirty="0"/>
              <a:t>36.691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AEE6C52-8778-57BD-51C8-E7418079CE9D}"/>
              </a:ext>
            </a:extLst>
          </p:cNvPr>
          <p:cNvSpPr txBox="1"/>
          <p:nvPr/>
        </p:nvSpPr>
        <p:spPr>
          <a:xfrm>
            <a:off x="1702975" y="4264738"/>
            <a:ext cx="1916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dirty="0"/>
              <a:t>Divide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into</a:t>
            </a:r>
            <a:r>
              <a:rPr kumimoji="1" lang="zh-CN" altLang="en-US" dirty="0"/>
              <a:t> </a:t>
            </a:r>
            <a:r>
              <a:rPr kumimoji="1" lang="en-US" altLang="zh-CN" dirty="0"/>
              <a:t>16</a:t>
            </a:r>
            <a:r>
              <a:rPr kumimoji="1" lang="zh-CN" altLang="en-US" dirty="0"/>
              <a:t> </a:t>
            </a:r>
            <a:r>
              <a:rPr kumimoji="1" lang="en-US" altLang="zh-CN" dirty="0"/>
              <a:t>ranges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D0F5293-3DF0-F272-1F31-09A666E7DD9D}"/>
              </a:ext>
            </a:extLst>
          </p:cNvPr>
          <p:cNvSpPr txBox="1"/>
          <p:nvPr/>
        </p:nvSpPr>
        <p:spPr>
          <a:xfrm>
            <a:off x="5723071" y="4264737"/>
            <a:ext cx="1916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dirty="0"/>
              <a:t>Divide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into</a:t>
            </a:r>
            <a:r>
              <a:rPr kumimoji="1" lang="zh-CN" altLang="en-US" dirty="0"/>
              <a:t> </a:t>
            </a:r>
            <a:r>
              <a:rPr kumimoji="1" lang="en-US" altLang="zh-CN" dirty="0"/>
              <a:t>32</a:t>
            </a:r>
            <a:r>
              <a:rPr kumimoji="1" lang="zh-CN" altLang="en-US" dirty="0"/>
              <a:t> </a:t>
            </a:r>
            <a:r>
              <a:rPr kumimoji="1" lang="en-US" altLang="zh-CN" dirty="0"/>
              <a:t>ranges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458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6" y="309785"/>
            <a:ext cx="3618774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Ways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to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Improve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C0740362-083C-15ED-B313-7D97D15F5BD2}"/>
              </a:ext>
            </a:extLst>
          </p:cNvPr>
          <p:cNvSpPr txBox="1"/>
          <p:nvPr/>
        </p:nvSpPr>
        <p:spPr>
          <a:xfrm>
            <a:off x="1014607" y="1069300"/>
            <a:ext cx="76504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Another way to improve is to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give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punishment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to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agent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when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an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episode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ends.</a:t>
            </a:r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-US" altLang="zh-CN" sz="1800" dirty="0"/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Punishment: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if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the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current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episode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terminates,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then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set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the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reward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to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negative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number,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e.g.,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-100,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no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matter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how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many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rewards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the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agent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gets</a:t>
            </a:r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398642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6" y="309785"/>
            <a:ext cx="3618774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>
                <a:solidFill>
                  <a:srgbClr val="1B4367"/>
                </a:solidFill>
                <a:cs typeface="+mn-ea"/>
                <a:sym typeface="+mn-lt"/>
              </a:rPr>
              <a:t>Ways</a:t>
            </a:r>
            <a:r>
              <a:rPr lang="zh-CN" altLang="en-US" sz="1700" b="1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>
                <a:solidFill>
                  <a:srgbClr val="1B4367"/>
                </a:solidFill>
                <a:cs typeface="+mn-ea"/>
                <a:sym typeface="+mn-lt"/>
              </a:rPr>
              <a:t>to</a:t>
            </a:r>
            <a:r>
              <a:rPr lang="zh-CN" altLang="en-US" sz="1700" b="1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>
                <a:solidFill>
                  <a:srgbClr val="1B4367"/>
                </a:solidFill>
                <a:cs typeface="+mn-ea"/>
                <a:sym typeface="+mn-lt"/>
              </a:rPr>
              <a:t>Improve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图表&#10;&#10;描述已自动生成">
            <a:extLst>
              <a:ext uri="{FF2B5EF4-FFF2-40B4-BE49-F238E27FC236}">
                <a16:creationId xmlns:a16="http://schemas.microsoft.com/office/drawing/2014/main" id="{1B8CB68A-6005-7313-CD96-5CD348037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240" y="674972"/>
            <a:ext cx="2797385" cy="2098039"/>
          </a:xfrm>
          <a:prstGeom prst="rect">
            <a:avLst/>
          </a:prstGeom>
        </p:spPr>
      </p:pic>
      <p:pic>
        <p:nvPicPr>
          <p:cNvPr id="6" name="图片 5" descr="图表&#10;&#10;描述已自动生成">
            <a:extLst>
              <a:ext uri="{FF2B5EF4-FFF2-40B4-BE49-F238E27FC236}">
                <a16:creationId xmlns:a16="http://schemas.microsoft.com/office/drawing/2014/main" id="{9384894A-3F4F-8BD8-E512-1407C43F24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129" y="674972"/>
            <a:ext cx="2797386" cy="2098040"/>
          </a:xfrm>
          <a:prstGeom prst="rect">
            <a:avLst/>
          </a:prstGeom>
        </p:spPr>
      </p:pic>
      <p:pic>
        <p:nvPicPr>
          <p:cNvPr id="8" name="图片 7" descr="图表&#10;&#10;描述已自动生成">
            <a:extLst>
              <a:ext uri="{FF2B5EF4-FFF2-40B4-BE49-F238E27FC236}">
                <a16:creationId xmlns:a16="http://schemas.microsoft.com/office/drawing/2014/main" id="{9B125E40-E2E8-B785-C0AE-301FA6002E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2" y="2772777"/>
            <a:ext cx="2920998" cy="2190749"/>
          </a:xfrm>
          <a:prstGeom prst="rect">
            <a:avLst/>
          </a:prstGeom>
        </p:spPr>
      </p:pic>
      <p:pic>
        <p:nvPicPr>
          <p:cNvPr id="10" name="图片 9" descr="图表&#10;&#10;描述已自动生成">
            <a:extLst>
              <a:ext uri="{FF2B5EF4-FFF2-40B4-BE49-F238E27FC236}">
                <a16:creationId xmlns:a16="http://schemas.microsoft.com/office/drawing/2014/main" id="{241B14C7-0FEA-32A5-A8CC-BBBE485BDC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516" y="2772777"/>
            <a:ext cx="2920998" cy="219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51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6" y="309785"/>
            <a:ext cx="3618774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>
                <a:solidFill>
                  <a:srgbClr val="1B4367"/>
                </a:solidFill>
                <a:cs typeface="+mn-ea"/>
                <a:sym typeface="+mn-lt"/>
              </a:rPr>
              <a:t>Ways</a:t>
            </a:r>
            <a:r>
              <a:rPr lang="zh-CN" altLang="en-US" sz="1700" b="1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>
                <a:solidFill>
                  <a:srgbClr val="1B4367"/>
                </a:solidFill>
                <a:cs typeface="+mn-ea"/>
                <a:sym typeface="+mn-lt"/>
              </a:rPr>
              <a:t>to</a:t>
            </a:r>
            <a:r>
              <a:rPr lang="zh-CN" altLang="en-US" sz="1700" b="1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>
                <a:solidFill>
                  <a:srgbClr val="1B4367"/>
                </a:solidFill>
                <a:cs typeface="+mn-ea"/>
                <a:sym typeface="+mn-lt"/>
              </a:rPr>
              <a:t>Improve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图表, 折线图&#10;&#10;描述已自动生成">
            <a:extLst>
              <a:ext uri="{FF2B5EF4-FFF2-40B4-BE49-F238E27FC236}">
                <a16:creationId xmlns:a16="http://schemas.microsoft.com/office/drawing/2014/main" id="{3313EDA6-346B-3658-36D3-4B7A30500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20" y="1150611"/>
            <a:ext cx="3789681" cy="2842260"/>
          </a:xfrm>
          <a:prstGeom prst="rect">
            <a:avLst/>
          </a:prstGeom>
        </p:spPr>
      </p:pic>
      <p:pic>
        <p:nvPicPr>
          <p:cNvPr id="7" name="图片 6" descr="图表, 折线图&#10;&#10;描述已自动生成">
            <a:extLst>
              <a:ext uri="{FF2B5EF4-FFF2-40B4-BE49-F238E27FC236}">
                <a16:creationId xmlns:a16="http://schemas.microsoft.com/office/drawing/2014/main" id="{206118B6-6C38-8B40-2791-E12BB06176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82" y="1150620"/>
            <a:ext cx="3789679" cy="284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73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6" y="309785"/>
            <a:ext cx="3618774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Deep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Q-Network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7F210409-16E6-C2F9-A5AA-E4749603AC43}"/>
              </a:ext>
            </a:extLst>
          </p:cNvPr>
          <p:cNvSpPr txBox="1"/>
          <p:nvPr/>
        </p:nvSpPr>
        <p:spPr>
          <a:xfrm>
            <a:off x="1014607" y="1465540"/>
            <a:ext cx="76504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Our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DQN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has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one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hidden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layer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with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128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neurons.</a:t>
            </a:r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-US" altLang="zh-CN" sz="1800" dirty="0"/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Input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layer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has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4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neurons,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corresponding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to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4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elements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in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observation.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Output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layer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has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2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neurons,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corresponding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to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2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actions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in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action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space</a:t>
            </a:r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-US" altLang="zh-CN" sz="1800" dirty="0"/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Hidden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layer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uses</a:t>
            </a:r>
            <a:r>
              <a:rPr kumimoji="1" lang="zh-CN" altLang="en-US" sz="1800" dirty="0"/>
              <a:t> </a:t>
            </a:r>
            <a:r>
              <a:rPr kumimoji="1" lang="en-US" altLang="zh-CN" sz="1800" dirty="0" err="1"/>
              <a:t>ReLU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activation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function.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Optimizer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is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Adam.</a:t>
            </a:r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-US" altLang="zh-CN" sz="1800" dirty="0"/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We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take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each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observation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an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input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and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output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the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action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value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for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this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observation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A4B88FE-0D5B-07B7-E89B-0D6BFC790590}"/>
              </a:ext>
            </a:extLst>
          </p:cNvPr>
          <p:cNvSpPr txBox="1"/>
          <p:nvPr/>
        </p:nvSpPr>
        <p:spPr>
          <a:xfrm>
            <a:off x="1076960" y="940077"/>
            <a:ext cx="505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Basic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structure:</a:t>
            </a:r>
            <a:r>
              <a:rPr kumimoji="1" lang="zh-CN" alt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88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6" y="309785"/>
            <a:ext cx="3618774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Deep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Q-Network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7B1D494C-63A9-7492-3C48-6248A2DBD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93" y="1706879"/>
            <a:ext cx="3529767" cy="262680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5DA0934-06D8-94F7-0B5F-992DA9D11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015" y="1706879"/>
            <a:ext cx="3353946" cy="262680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21141D6-E32B-9A4B-4217-D018390BAAD4}"/>
              </a:ext>
            </a:extLst>
          </p:cNvPr>
          <p:cNvSpPr txBox="1"/>
          <p:nvPr/>
        </p:nvSpPr>
        <p:spPr>
          <a:xfrm>
            <a:off x="1076960" y="940077"/>
            <a:ext cx="505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After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training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1000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episodes:</a:t>
            </a:r>
            <a:r>
              <a:rPr kumimoji="1" lang="zh-CN" alt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374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6" y="309785"/>
            <a:ext cx="3618774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Deep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Q-Network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0D194AC0-4A9A-9963-015C-1205BA147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737" y="1466600"/>
            <a:ext cx="6816784" cy="9629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BE129AB-1839-00A2-12E8-67BFA525EEAE}"/>
              </a:ext>
            </a:extLst>
          </p:cNvPr>
          <p:cNvSpPr txBox="1"/>
          <p:nvPr/>
        </p:nvSpPr>
        <p:spPr>
          <a:xfrm>
            <a:off x="1076960" y="940077"/>
            <a:ext cx="505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After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training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1000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episodes:</a:t>
            </a:r>
            <a:r>
              <a:rPr kumimoji="1" lang="zh-CN" alt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465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6" y="309785"/>
            <a:ext cx="3618774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Deep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Q-Network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图表, 直方图&#10;&#10;描述已自动生成">
            <a:extLst>
              <a:ext uri="{FF2B5EF4-FFF2-40B4-BE49-F238E27FC236}">
                <a16:creationId xmlns:a16="http://schemas.microsoft.com/office/drawing/2014/main" id="{414EFE06-E07F-CE6D-B95C-C94C33AEC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65" y="657416"/>
            <a:ext cx="2588464" cy="1941347"/>
          </a:xfrm>
          <a:prstGeom prst="rect">
            <a:avLst/>
          </a:prstGeom>
        </p:spPr>
      </p:pic>
      <p:pic>
        <p:nvPicPr>
          <p:cNvPr id="7" name="图片 6" descr="图表, 直方图&#10;&#10;描述已自动生成">
            <a:extLst>
              <a:ext uri="{FF2B5EF4-FFF2-40B4-BE49-F238E27FC236}">
                <a16:creationId xmlns:a16="http://schemas.microsoft.com/office/drawing/2014/main" id="{75A7CBA6-8521-2364-4F47-AC9660C12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803" y="640645"/>
            <a:ext cx="2610824" cy="1958118"/>
          </a:xfrm>
          <a:prstGeom prst="rect">
            <a:avLst/>
          </a:prstGeom>
        </p:spPr>
      </p:pic>
      <p:pic>
        <p:nvPicPr>
          <p:cNvPr id="9" name="图片 8" descr="图表&#10;&#10;描述已自动生成">
            <a:extLst>
              <a:ext uri="{FF2B5EF4-FFF2-40B4-BE49-F238E27FC236}">
                <a16:creationId xmlns:a16="http://schemas.microsoft.com/office/drawing/2014/main" id="{5632721E-E765-13F6-7AC4-8961FD9927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789" y="2687859"/>
            <a:ext cx="2861140" cy="2145856"/>
          </a:xfrm>
          <a:prstGeom prst="rect">
            <a:avLst/>
          </a:prstGeom>
        </p:spPr>
      </p:pic>
      <p:pic>
        <p:nvPicPr>
          <p:cNvPr id="11" name="图片 10" descr="图表&#10;&#10;描述已自动生成">
            <a:extLst>
              <a:ext uri="{FF2B5EF4-FFF2-40B4-BE49-F238E27FC236}">
                <a16:creationId xmlns:a16="http://schemas.microsoft.com/office/drawing/2014/main" id="{DAA8ECA2-C410-E817-38B6-4576DACEE7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803" y="2687859"/>
            <a:ext cx="2721060" cy="204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51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15"/>
          <p:cNvSpPr txBox="1"/>
          <p:nvPr/>
        </p:nvSpPr>
        <p:spPr>
          <a:xfrm>
            <a:off x="709386" y="309785"/>
            <a:ext cx="5383070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Value</a:t>
            </a:r>
            <a:r>
              <a:rPr lang="zh-CN" altLang="en-US" sz="1700" b="1" dirty="0">
                <a:solidFill>
                  <a:srgbClr val="1B4367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Functions</a:t>
            </a:r>
            <a:endParaRPr lang="zh-CN" altLang="en-US" sz="1700" b="1" dirty="0">
              <a:solidFill>
                <a:srgbClr val="1B4367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DEF0D931-CB22-AC19-62D6-6673AE36D363}"/>
              </a:ext>
            </a:extLst>
          </p:cNvPr>
          <p:cNvSpPr txBox="1"/>
          <p:nvPr/>
        </p:nvSpPr>
        <p:spPr>
          <a:xfrm>
            <a:off x="1014607" y="1086610"/>
            <a:ext cx="64069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1D4971"/>
              </a:buClr>
              <a:buFont typeface="Wingdings" pitchFamily="2" charset="2"/>
              <a:buChar char="n"/>
            </a:pPr>
            <a:r>
              <a:rPr lang="en" altLang="zh-CN" sz="1800" dirty="0">
                <a:solidFill>
                  <a:srgbClr val="000000"/>
                </a:solidFill>
                <a:effectLst/>
              </a:rPr>
              <a:t>Value function</a:t>
            </a:r>
            <a:r>
              <a:rPr lang="en-US" altLang="zh-CN" sz="1800" dirty="0">
                <a:solidFill>
                  <a:srgbClr val="000000"/>
                </a:solidFill>
                <a:effectLst/>
              </a:rPr>
              <a:t>s</a:t>
            </a:r>
            <a:r>
              <a:rPr lang="zh-CN" alt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</a:rPr>
              <a:t>are</a:t>
            </a:r>
            <a:r>
              <a:rPr lang="zh-CN" alt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</a:rPr>
              <a:t>predictions</a:t>
            </a:r>
            <a:r>
              <a:rPr lang="zh-CN" alt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</a:rPr>
              <a:t>of</a:t>
            </a:r>
            <a:r>
              <a:rPr lang="zh-CN" alt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</a:rPr>
              <a:t>future</a:t>
            </a:r>
            <a:r>
              <a:rPr lang="zh-CN" alt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</a:rPr>
              <a:t>rewards</a:t>
            </a:r>
          </a:p>
          <a:p>
            <a:pPr marL="285750" indent="-285750">
              <a:buClr>
                <a:srgbClr val="1D4971"/>
              </a:buClr>
              <a:buFont typeface="Wingdings" pitchFamily="2" charset="2"/>
              <a:buChar char="n"/>
            </a:pPr>
            <a:endParaRPr lang="en-US" altLang="zh-CN" sz="1800" dirty="0">
              <a:solidFill>
                <a:srgbClr val="000000"/>
              </a:solidFill>
              <a:effectLst/>
            </a:endParaRPr>
          </a:p>
          <a:p>
            <a:pPr marL="285750" indent="-285750">
              <a:buClr>
                <a:srgbClr val="1D4971"/>
              </a:buClr>
              <a:buFont typeface="Wingdings" pitchFamily="2" charset="2"/>
              <a:buChar char="n"/>
            </a:pPr>
            <a:r>
              <a:rPr lang="en-US" altLang="zh-CN" sz="1800" dirty="0">
                <a:solidFill>
                  <a:srgbClr val="000000"/>
                </a:solidFill>
              </a:rPr>
              <a:t>Two</a:t>
            </a:r>
            <a:r>
              <a:rPr lang="zh-CN" altLang="en-US" sz="1800" dirty="0">
                <a:solidFill>
                  <a:srgbClr val="000000"/>
                </a:solidFill>
              </a:rPr>
              <a:t> </a:t>
            </a:r>
            <a:r>
              <a:rPr lang="en-US" altLang="zh-CN" sz="1800" dirty="0">
                <a:solidFill>
                  <a:srgbClr val="000000"/>
                </a:solidFill>
              </a:rPr>
              <a:t>types:</a:t>
            </a:r>
            <a:r>
              <a:rPr lang="zh-CN" altLang="en-US" sz="1800" dirty="0">
                <a:solidFill>
                  <a:srgbClr val="000000"/>
                </a:solidFill>
              </a:rPr>
              <a:t> </a:t>
            </a:r>
            <a:r>
              <a:rPr lang="en-US" altLang="zh-CN" sz="1800" dirty="0">
                <a:solidFill>
                  <a:srgbClr val="000000"/>
                </a:solidFill>
              </a:rPr>
              <a:t>state</a:t>
            </a:r>
            <a:r>
              <a:rPr lang="zh-CN" altLang="en-US" sz="1800" dirty="0">
                <a:solidFill>
                  <a:srgbClr val="000000"/>
                </a:solidFill>
              </a:rPr>
              <a:t> </a:t>
            </a:r>
            <a:r>
              <a:rPr lang="en-US" altLang="zh-CN" sz="1800" dirty="0">
                <a:solidFill>
                  <a:srgbClr val="000000"/>
                </a:solidFill>
              </a:rPr>
              <a:t>value</a:t>
            </a:r>
            <a:r>
              <a:rPr lang="zh-CN" altLang="en-US" sz="1800" dirty="0">
                <a:solidFill>
                  <a:srgbClr val="000000"/>
                </a:solidFill>
              </a:rPr>
              <a:t> </a:t>
            </a:r>
            <a:r>
              <a:rPr lang="en-US" altLang="zh-CN" sz="1800" dirty="0">
                <a:solidFill>
                  <a:srgbClr val="000000"/>
                </a:solidFill>
              </a:rPr>
              <a:t>function</a:t>
            </a:r>
            <a:r>
              <a:rPr lang="zh-CN" altLang="en-US" sz="1800" dirty="0">
                <a:solidFill>
                  <a:srgbClr val="000000"/>
                </a:solidFill>
              </a:rPr>
              <a:t> </a:t>
            </a:r>
            <a:r>
              <a:rPr lang="en-US" altLang="zh-CN" sz="1800" dirty="0">
                <a:solidFill>
                  <a:srgbClr val="000000"/>
                </a:solidFill>
              </a:rPr>
              <a:t>and</a:t>
            </a:r>
            <a:r>
              <a:rPr lang="zh-CN" altLang="en-US" sz="1800" dirty="0">
                <a:solidFill>
                  <a:srgbClr val="000000"/>
                </a:solidFill>
              </a:rPr>
              <a:t> </a:t>
            </a:r>
            <a:r>
              <a:rPr lang="en-US" altLang="zh-CN" sz="1800" dirty="0">
                <a:solidFill>
                  <a:srgbClr val="000000"/>
                </a:solidFill>
              </a:rPr>
              <a:t>action</a:t>
            </a:r>
            <a:r>
              <a:rPr lang="zh-CN" altLang="en-US" sz="1800" dirty="0">
                <a:solidFill>
                  <a:srgbClr val="000000"/>
                </a:solidFill>
              </a:rPr>
              <a:t> </a:t>
            </a:r>
            <a:r>
              <a:rPr lang="en-US" altLang="zh-CN" sz="1800" dirty="0">
                <a:solidFill>
                  <a:srgbClr val="000000"/>
                </a:solidFill>
              </a:rPr>
              <a:t>value</a:t>
            </a:r>
            <a:r>
              <a:rPr lang="zh-CN" altLang="en-US" sz="1800" dirty="0">
                <a:solidFill>
                  <a:srgbClr val="000000"/>
                </a:solidFill>
              </a:rPr>
              <a:t> </a:t>
            </a:r>
            <a:r>
              <a:rPr lang="en-US" altLang="zh-CN" sz="1800" dirty="0">
                <a:solidFill>
                  <a:srgbClr val="000000"/>
                </a:solidFill>
              </a:rPr>
              <a:t>function</a:t>
            </a:r>
            <a:endParaRPr lang="en-US" altLang="zh-CN" sz="1800" dirty="0">
              <a:solidFill>
                <a:srgbClr val="000000"/>
              </a:solidFill>
              <a:effectLst/>
            </a:endParaRPr>
          </a:p>
          <a:p>
            <a:pPr>
              <a:buClr>
                <a:srgbClr val="1D4971"/>
              </a:buClr>
            </a:pPr>
            <a:endParaRPr lang="en" altLang="zh-CN" sz="180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1218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6" y="309785"/>
            <a:ext cx="3618774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Deep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Q-Network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98BAB41F-FC5D-1636-0A11-592539EBE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3392321"/>
            <a:ext cx="7429500" cy="6731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9D7451E-F46D-6D9B-0340-5D64BF7471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1449296"/>
            <a:ext cx="7416800" cy="762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5C4D4BD-4BDC-3D17-5FFD-7DF6CA1609E1}"/>
              </a:ext>
            </a:extLst>
          </p:cNvPr>
          <p:cNvSpPr txBox="1"/>
          <p:nvPr/>
        </p:nvSpPr>
        <p:spPr>
          <a:xfrm>
            <a:off x="863600" y="909078"/>
            <a:ext cx="505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Results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for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2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hidden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layers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DQN:</a:t>
            </a:r>
            <a:r>
              <a:rPr kumimoji="1" lang="zh-CN" altLang="en-US" sz="1800" dirty="0"/>
              <a:t> 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4DEF819-B78F-A711-ACC5-01D0DEE93B0D}"/>
              </a:ext>
            </a:extLst>
          </p:cNvPr>
          <p:cNvSpPr txBox="1"/>
          <p:nvPr/>
        </p:nvSpPr>
        <p:spPr>
          <a:xfrm>
            <a:off x="850900" y="2771329"/>
            <a:ext cx="505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Results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for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3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hidden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layers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DQN:</a:t>
            </a:r>
            <a:r>
              <a:rPr kumimoji="1" lang="zh-CN" alt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312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椭圆 10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3400" b="1" dirty="0">
                <a:solidFill>
                  <a:srgbClr val="1B4367"/>
                </a:solidFill>
                <a:cs typeface="+mn-ea"/>
                <a:sym typeface="+mn-lt"/>
              </a:rPr>
              <a:t>Plan</a:t>
            </a:r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3400" b="1" dirty="0">
                <a:solidFill>
                  <a:srgbClr val="1B4367"/>
                </a:solidFill>
                <a:cs typeface="+mn-ea"/>
                <a:sym typeface="+mn-lt"/>
              </a:rPr>
              <a:t>for</a:t>
            </a:r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3400" b="1" dirty="0">
                <a:solidFill>
                  <a:srgbClr val="1B4367"/>
                </a:solidFill>
                <a:cs typeface="+mn-ea"/>
                <a:sym typeface="+mn-lt"/>
              </a:rPr>
              <a:t>Next</a:t>
            </a:r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3400" b="1" dirty="0">
                <a:solidFill>
                  <a:srgbClr val="1B4367"/>
                </a:solidFill>
                <a:cs typeface="+mn-ea"/>
                <a:sym typeface="+mn-lt"/>
              </a:rPr>
              <a:t>Term</a:t>
            </a:r>
            <a:endParaRPr lang="zh-CN" altLang="en-US" sz="3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05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Plan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for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Next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Term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0C8CC8A1-D976-BA75-42ED-62BF8F6C8091}"/>
              </a:ext>
            </a:extLst>
          </p:cNvPr>
          <p:cNvSpPr txBox="1"/>
          <p:nvPr/>
        </p:nvSpPr>
        <p:spPr>
          <a:xfrm>
            <a:off x="882527" y="1417395"/>
            <a:ext cx="76504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I will read some literature about AlphaGo Zero. I will try to figure out its principles, basic structure and related algorithms such as MCTS and CNN</a:t>
            </a:r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-US" altLang="zh-CN" sz="1800" dirty="0"/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I will try to implement it using Python, </a:t>
            </a:r>
            <a:r>
              <a:rPr kumimoji="1" lang="en-US" altLang="zh-CN" sz="1800" dirty="0" err="1"/>
              <a:t>Pytorch</a:t>
            </a:r>
            <a:r>
              <a:rPr kumimoji="1" lang="en-US" altLang="zh-CN" sz="1800" dirty="0"/>
              <a:t> or </a:t>
            </a:r>
            <a:r>
              <a:rPr kumimoji="1" lang="en-US" altLang="zh-CN" sz="1800" dirty="0" err="1"/>
              <a:t>Tensorflow</a:t>
            </a:r>
            <a:r>
              <a:rPr kumimoji="1" lang="en-US" altLang="zh-CN" sz="1800" dirty="0"/>
              <a:t>.</a:t>
            </a:r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-US" altLang="zh-CN" sz="1800" dirty="0"/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I am going to use the implemented algorithm to play a simple game, Gobang. I will train the model and make it able to play with humans.</a:t>
            </a:r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-US" altLang="zh-CN" sz="1800" dirty="0"/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The final deliverable</a:t>
            </a:r>
            <a:r>
              <a:rPr kumimoji="1" lang="zh-CN" altLang="en-US" sz="1800" dirty="0"/>
              <a:t> </a:t>
            </a:r>
            <a:r>
              <a:rPr kumimoji="1" lang="en" altLang="zh-CN" sz="1800" dirty="0"/>
              <a:t>will be a system based on the framework of AlphaGo Zero that enables humans to play Gobang with the machine.</a:t>
            </a:r>
          </a:p>
          <a:p>
            <a:pPr marL="285750" indent="-285750" algn="just">
              <a:buClr>
                <a:srgbClr val="1D4971"/>
              </a:buClr>
              <a:buFont typeface="Wingdings" pitchFamily="2" charset="2"/>
              <a:buChar char="n"/>
            </a:pPr>
            <a:endParaRPr kumimoji="1" lang="en-US" altLang="zh-CN" sz="1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7F3DEE1-57A4-3C3C-4984-0D6B5F94D799}"/>
              </a:ext>
            </a:extLst>
          </p:cNvPr>
          <p:cNvSpPr txBox="1"/>
          <p:nvPr/>
        </p:nvSpPr>
        <p:spPr>
          <a:xfrm>
            <a:off x="882527" y="848436"/>
            <a:ext cx="505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Learn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about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AlphaGo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Zero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and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implement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it:</a:t>
            </a:r>
            <a:r>
              <a:rPr kumimoji="1" lang="zh-CN" alt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879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374137" y="1884748"/>
            <a:ext cx="4272439" cy="108491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defRPr/>
            </a:pPr>
            <a:r>
              <a:rPr lang="en-US" altLang="zh-CN" sz="6600" b="1" dirty="0">
                <a:solidFill>
                  <a:srgbClr val="1B4367"/>
                </a:solidFill>
                <a:cs typeface="+mn-ea"/>
                <a:sym typeface="+mn-lt"/>
              </a:rPr>
              <a:t>THANKS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15"/>
          <p:cNvSpPr txBox="1"/>
          <p:nvPr/>
        </p:nvSpPr>
        <p:spPr>
          <a:xfrm>
            <a:off x="709386" y="309785"/>
            <a:ext cx="5383070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Value</a:t>
            </a:r>
            <a:r>
              <a:rPr lang="zh-CN" altLang="en-US" sz="1700" b="1" dirty="0">
                <a:solidFill>
                  <a:srgbClr val="1B4367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Functions</a:t>
            </a:r>
            <a:endParaRPr lang="zh-CN" altLang="en-US" sz="1700" b="1" dirty="0">
              <a:solidFill>
                <a:srgbClr val="1B4367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DEF0D931-CB22-AC19-62D6-6673AE36D363}"/>
              </a:ext>
            </a:extLst>
          </p:cNvPr>
          <p:cNvSpPr txBox="1"/>
          <p:nvPr/>
        </p:nvSpPr>
        <p:spPr>
          <a:xfrm>
            <a:off x="1078401" y="905856"/>
            <a:ext cx="64069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1D4971"/>
              </a:buClr>
              <a:buFont typeface="Wingdings" pitchFamily="2" charset="2"/>
              <a:buChar char="n"/>
            </a:pPr>
            <a:r>
              <a:rPr lang="en-US" altLang="zh-CN" sz="1800" dirty="0">
                <a:solidFill>
                  <a:srgbClr val="000000"/>
                </a:solidFill>
              </a:rPr>
              <a:t>The</a:t>
            </a:r>
            <a:r>
              <a:rPr lang="zh-CN" altLang="en-US" sz="1800" dirty="0">
                <a:solidFill>
                  <a:srgbClr val="000000"/>
                </a:solidFill>
              </a:rPr>
              <a:t> </a:t>
            </a:r>
            <a:r>
              <a:rPr lang="en-US" altLang="zh-CN" sz="1800" dirty="0">
                <a:solidFill>
                  <a:srgbClr val="000000"/>
                </a:solidFill>
              </a:rPr>
              <a:t>s</a:t>
            </a:r>
            <a:r>
              <a:rPr lang="en-US" altLang="zh-CN" sz="1800" dirty="0">
                <a:solidFill>
                  <a:srgbClr val="000000"/>
                </a:solidFill>
                <a:effectLst/>
              </a:rPr>
              <a:t>tate</a:t>
            </a:r>
            <a:r>
              <a:rPr lang="zh-CN" alt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</a:rPr>
              <a:t>value</a:t>
            </a:r>
            <a:r>
              <a:rPr lang="zh-CN" alt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</a:rPr>
              <a:t>function</a:t>
            </a:r>
            <a:r>
              <a:rPr lang="zh-CN" alt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" altLang="zh-CN" sz="1800" dirty="0">
                <a:solidFill>
                  <a:srgbClr val="000000"/>
                </a:solidFill>
                <a:effectLst/>
              </a:rPr>
              <a:t>measure</a:t>
            </a:r>
            <a:r>
              <a:rPr lang="en-US" altLang="zh-CN" sz="1800" dirty="0">
                <a:solidFill>
                  <a:srgbClr val="000000"/>
                </a:solidFill>
                <a:effectLst/>
              </a:rPr>
              <a:t>s</a:t>
            </a:r>
            <a:r>
              <a:rPr lang="en" altLang="zh-CN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</a:rPr>
              <a:t>the</a:t>
            </a:r>
            <a:r>
              <a:rPr lang="zh-CN" alt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</a:rPr>
              <a:t>goodness</a:t>
            </a:r>
            <a:r>
              <a:rPr lang="en-US" altLang="zh-CN" sz="1800" dirty="0">
                <a:solidFill>
                  <a:srgbClr val="000000"/>
                </a:solidFill>
              </a:rPr>
              <a:t>/badness</a:t>
            </a:r>
            <a:r>
              <a:rPr lang="zh-CN" altLang="en-US" sz="1800" dirty="0">
                <a:solidFill>
                  <a:srgbClr val="000000"/>
                </a:solidFill>
              </a:rPr>
              <a:t> </a:t>
            </a:r>
            <a:r>
              <a:rPr lang="en-US" altLang="zh-CN" sz="1800" dirty="0">
                <a:solidFill>
                  <a:srgbClr val="000000"/>
                </a:solidFill>
              </a:rPr>
              <a:t>of</a:t>
            </a:r>
            <a:r>
              <a:rPr lang="zh-CN" altLang="en-US" sz="1800" dirty="0">
                <a:solidFill>
                  <a:srgbClr val="000000"/>
                </a:solidFill>
              </a:rPr>
              <a:t> </a:t>
            </a:r>
            <a:r>
              <a:rPr lang="en-US" altLang="zh-CN" sz="1800" dirty="0">
                <a:solidFill>
                  <a:srgbClr val="000000"/>
                </a:solidFill>
              </a:rPr>
              <a:t>a</a:t>
            </a:r>
            <a:r>
              <a:rPr lang="zh-CN" altLang="en-US" sz="1800" dirty="0">
                <a:solidFill>
                  <a:srgbClr val="000000"/>
                </a:solidFill>
              </a:rPr>
              <a:t> </a:t>
            </a:r>
            <a:r>
              <a:rPr lang="en-US" altLang="zh-CN" sz="1800" dirty="0">
                <a:solidFill>
                  <a:srgbClr val="000000"/>
                </a:solidFill>
              </a:rPr>
              <a:t>state</a:t>
            </a:r>
            <a:r>
              <a:rPr lang="zh-CN" altLang="en-US" sz="1800" dirty="0">
                <a:solidFill>
                  <a:srgbClr val="000000"/>
                </a:solidFill>
              </a:rPr>
              <a:t> </a:t>
            </a:r>
            <a:r>
              <a:rPr lang="en-US" altLang="zh-CN" sz="1800" dirty="0">
                <a:solidFill>
                  <a:srgbClr val="000000"/>
                </a:solidFill>
              </a:rPr>
              <a:t>under</a:t>
            </a:r>
            <a:r>
              <a:rPr lang="zh-CN" altLang="en-US" sz="1800" dirty="0">
                <a:solidFill>
                  <a:srgbClr val="000000"/>
                </a:solidFill>
              </a:rPr>
              <a:t> </a:t>
            </a:r>
            <a:r>
              <a:rPr lang="en-US" altLang="zh-CN" sz="1800" dirty="0">
                <a:solidFill>
                  <a:srgbClr val="000000"/>
                </a:solidFill>
              </a:rPr>
              <a:t>a</a:t>
            </a:r>
            <a:r>
              <a:rPr lang="zh-CN" altLang="en-US" sz="1800" dirty="0">
                <a:solidFill>
                  <a:srgbClr val="000000"/>
                </a:solidFill>
              </a:rPr>
              <a:t> </a:t>
            </a:r>
            <a:r>
              <a:rPr lang="en-US" altLang="zh-CN" sz="1800" dirty="0">
                <a:solidFill>
                  <a:srgbClr val="000000"/>
                </a:solidFill>
              </a:rPr>
              <a:t>policy</a:t>
            </a:r>
          </a:p>
          <a:p>
            <a:pPr marL="285750" indent="-285750">
              <a:buClr>
                <a:srgbClr val="1D4971"/>
              </a:buClr>
              <a:buFont typeface="Wingdings" pitchFamily="2" charset="2"/>
              <a:buChar char="n"/>
            </a:pPr>
            <a:endParaRPr lang="en-US" altLang="zh-CN" sz="1800" dirty="0">
              <a:solidFill>
                <a:srgbClr val="000000"/>
              </a:solidFill>
            </a:endParaRPr>
          </a:p>
          <a:p>
            <a:pPr marL="285750" indent="-285750">
              <a:buClr>
                <a:srgbClr val="1D4971"/>
              </a:buClr>
              <a:buFont typeface="Wingdings" pitchFamily="2" charset="2"/>
              <a:buChar char="n"/>
            </a:pPr>
            <a:r>
              <a:rPr kumimoji="1" lang="en-US" altLang="zh-CN" sz="1800" dirty="0"/>
              <a:t>It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is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the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expected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return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starting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from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state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s</a:t>
            </a:r>
            <a:endParaRPr kumimoji="1" lang="zh-CN" altLang="en-US" sz="1800" dirty="0"/>
          </a:p>
          <a:p>
            <a:pPr marL="285750" indent="-285750">
              <a:buClr>
                <a:srgbClr val="1D4971"/>
              </a:buClr>
              <a:buFont typeface="Wingdings" pitchFamily="2" charset="2"/>
              <a:buChar char="n"/>
            </a:pPr>
            <a:endParaRPr kumimoji="1" lang="zh-CN" altLang="en-US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8267FA-FCBA-E1BC-8FB0-F41E8E84E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315" y="3057976"/>
            <a:ext cx="5130800" cy="8382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61794E0-D3A7-78BD-92C1-77C6A273B4D7}"/>
              </a:ext>
            </a:extLst>
          </p:cNvPr>
          <p:cNvSpPr txBox="1"/>
          <p:nvPr/>
        </p:nvSpPr>
        <p:spPr>
          <a:xfrm>
            <a:off x="1474969" y="2571750"/>
            <a:ext cx="214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Definition:</a:t>
            </a:r>
            <a:r>
              <a:rPr kumimoji="1" lang="zh-CN" alt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687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15"/>
          <p:cNvSpPr txBox="1"/>
          <p:nvPr/>
        </p:nvSpPr>
        <p:spPr>
          <a:xfrm>
            <a:off x="709386" y="309785"/>
            <a:ext cx="5383070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Value</a:t>
            </a:r>
            <a:r>
              <a:rPr lang="zh-CN" altLang="en-US" sz="1700" b="1" dirty="0">
                <a:solidFill>
                  <a:srgbClr val="1B4367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700" b="1" dirty="0">
                <a:solidFill>
                  <a:srgbClr val="1B4367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Functions</a:t>
            </a:r>
            <a:endParaRPr lang="zh-CN" altLang="en-US" sz="1700" b="1" dirty="0">
              <a:solidFill>
                <a:srgbClr val="1B4367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DEF0D931-CB22-AC19-62D6-6673AE36D363}"/>
              </a:ext>
            </a:extLst>
          </p:cNvPr>
          <p:cNvSpPr txBox="1"/>
          <p:nvPr/>
        </p:nvSpPr>
        <p:spPr>
          <a:xfrm>
            <a:off x="1014606" y="925033"/>
            <a:ext cx="6491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1D4971"/>
              </a:buClr>
              <a:buFont typeface="Wingdings" pitchFamily="2" charset="2"/>
              <a:buChar char="n"/>
            </a:pPr>
            <a:r>
              <a:rPr lang="en-US" altLang="zh-CN" sz="1800" dirty="0">
                <a:solidFill>
                  <a:srgbClr val="000000"/>
                </a:solidFill>
                <a:effectLst/>
              </a:rPr>
              <a:t>Action</a:t>
            </a:r>
            <a:r>
              <a:rPr lang="zh-CN" alt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</a:rPr>
              <a:t>value</a:t>
            </a:r>
            <a:r>
              <a:rPr lang="zh-CN" alt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</a:rPr>
              <a:t>function</a:t>
            </a:r>
            <a:r>
              <a:rPr lang="zh-CN" alt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" altLang="zh-CN" sz="1800" dirty="0">
                <a:solidFill>
                  <a:srgbClr val="000000"/>
                </a:solidFill>
                <a:effectLst/>
              </a:rPr>
              <a:t>measure</a:t>
            </a:r>
            <a:r>
              <a:rPr lang="en-US" altLang="zh-CN" sz="1800" dirty="0">
                <a:solidFill>
                  <a:srgbClr val="000000"/>
                </a:solidFill>
                <a:effectLst/>
              </a:rPr>
              <a:t>s</a:t>
            </a:r>
            <a:r>
              <a:rPr lang="en" altLang="zh-CN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</a:rPr>
              <a:t>the</a:t>
            </a:r>
            <a:r>
              <a:rPr lang="zh-CN" alt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</a:rPr>
              <a:t>goodness</a:t>
            </a:r>
            <a:r>
              <a:rPr lang="en-US" altLang="zh-CN" sz="1800" dirty="0">
                <a:solidFill>
                  <a:srgbClr val="000000"/>
                </a:solidFill>
              </a:rPr>
              <a:t>/badness</a:t>
            </a:r>
            <a:r>
              <a:rPr lang="zh-CN" altLang="en-US" sz="1800" dirty="0">
                <a:solidFill>
                  <a:srgbClr val="000000"/>
                </a:solidFill>
              </a:rPr>
              <a:t> </a:t>
            </a:r>
            <a:r>
              <a:rPr lang="en-US" altLang="zh-CN" sz="1800" dirty="0">
                <a:solidFill>
                  <a:srgbClr val="000000"/>
                </a:solidFill>
              </a:rPr>
              <a:t>of</a:t>
            </a:r>
            <a:r>
              <a:rPr lang="zh-CN" altLang="en-US" sz="1800" dirty="0">
                <a:solidFill>
                  <a:srgbClr val="000000"/>
                </a:solidFill>
              </a:rPr>
              <a:t> </a:t>
            </a:r>
            <a:r>
              <a:rPr lang="en-US" altLang="zh-CN" sz="1800" dirty="0">
                <a:solidFill>
                  <a:srgbClr val="000000"/>
                </a:solidFill>
              </a:rPr>
              <a:t>a</a:t>
            </a:r>
            <a:r>
              <a:rPr lang="zh-CN" altLang="en-US" sz="1800" dirty="0">
                <a:solidFill>
                  <a:srgbClr val="000000"/>
                </a:solidFill>
              </a:rPr>
              <a:t> </a:t>
            </a:r>
            <a:r>
              <a:rPr lang="en-US" altLang="zh-CN" sz="1800" dirty="0">
                <a:solidFill>
                  <a:srgbClr val="000000"/>
                </a:solidFill>
              </a:rPr>
              <a:t>state</a:t>
            </a:r>
            <a:r>
              <a:rPr lang="zh-CN" altLang="en-US" sz="1800" dirty="0">
                <a:solidFill>
                  <a:srgbClr val="000000"/>
                </a:solidFill>
              </a:rPr>
              <a:t> </a:t>
            </a:r>
            <a:r>
              <a:rPr lang="en-US" altLang="zh-CN" sz="1800" dirty="0">
                <a:solidFill>
                  <a:srgbClr val="000000"/>
                </a:solidFill>
              </a:rPr>
              <a:t>choosing</a:t>
            </a:r>
            <a:r>
              <a:rPr lang="zh-CN" altLang="en-US" sz="1800" dirty="0">
                <a:solidFill>
                  <a:srgbClr val="000000"/>
                </a:solidFill>
              </a:rPr>
              <a:t> </a:t>
            </a:r>
            <a:r>
              <a:rPr lang="en-US" altLang="zh-CN" sz="1800" dirty="0">
                <a:solidFill>
                  <a:srgbClr val="000000"/>
                </a:solidFill>
              </a:rPr>
              <a:t>action</a:t>
            </a:r>
            <a:r>
              <a:rPr lang="zh-CN" altLang="en-US" sz="1800" dirty="0">
                <a:solidFill>
                  <a:srgbClr val="000000"/>
                </a:solidFill>
              </a:rPr>
              <a:t> </a:t>
            </a:r>
            <a:r>
              <a:rPr lang="en-US" altLang="zh-CN" sz="1800" dirty="0">
                <a:solidFill>
                  <a:srgbClr val="000000"/>
                </a:solidFill>
              </a:rPr>
              <a:t>under</a:t>
            </a:r>
            <a:r>
              <a:rPr lang="zh-CN" altLang="en-US" sz="1800" dirty="0">
                <a:solidFill>
                  <a:srgbClr val="000000"/>
                </a:solidFill>
              </a:rPr>
              <a:t> </a:t>
            </a:r>
            <a:r>
              <a:rPr lang="en-US" altLang="zh-CN" sz="1800" dirty="0">
                <a:solidFill>
                  <a:srgbClr val="000000"/>
                </a:solidFill>
              </a:rPr>
              <a:t>a</a:t>
            </a:r>
            <a:r>
              <a:rPr lang="zh-CN" altLang="en-US" sz="1800" dirty="0">
                <a:solidFill>
                  <a:srgbClr val="000000"/>
                </a:solidFill>
              </a:rPr>
              <a:t> </a:t>
            </a:r>
            <a:r>
              <a:rPr lang="en-US" altLang="zh-CN" sz="1800" dirty="0">
                <a:solidFill>
                  <a:srgbClr val="000000"/>
                </a:solidFill>
              </a:rPr>
              <a:t>policy</a:t>
            </a:r>
            <a:endParaRPr kumimoji="1" lang="zh-CN" altLang="en-US" sz="1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61794E0-D3A7-78BD-92C1-77C6A273B4D7}"/>
              </a:ext>
            </a:extLst>
          </p:cNvPr>
          <p:cNvSpPr txBox="1"/>
          <p:nvPr/>
        </p:nvSpPr>
        <p:spPr>
          <a:xfrm>
            <a:off x="1254737" y="1671086"/>
            <a:ext cx="214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Definition:</a:t>
            </a:r>
            <a:r>
              <a:rPr kumimoji="1" lang="zh-CN" altLang="en-US" sz="1800" dirty="0"/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192B95-5431-2ECC-1257-67E3DCDA0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082" y="2140140"/>
            <a:ext cx="6180512" cy="8536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BCB5449-9B84-8509-C064-D81A42DC358C}"/>
                  </a:ext>
                </a:extLst>
              </p:cNvPr>
              <p:cNvSpPr txBox="1"/>
              <p:nvPr/>
            </p:nvSpPr>
            <p:spPr>
              <a:xfrm>
                <a:off x="1254737" y="3193246"/>
                <a:ext cx="50184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800" dirty="0"/>
                  <a:t>Relationship</a:t>
                </a:r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between</a:t>
                </a:r>
                <a:r>
                  <a:rPr kumimoji="1"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kumimoji="1"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1800" dirty="0"/>
                  <a:t> </a:t>
                </a:r>
                <a:r>
                  <a:rPr kumimoji="1" lang="en-US" altLang="zh-CN" sz="1800" dirty="0"/>
                  <a:t>and</a:t>
                </a:r>
                <a:r>
                  <a:rPr kumimoji="1"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1800" dirty="0"/>
                  <a:t>:</a:t>
                </a:r>
                <a:r>
                  <a:rPr kumimoji="1" lang="zh-CN" altLang="en-US" sz="1800" dirty="0"/>
                  <a:t> 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BCB5449-9B84-8509-C064-D81A42DC3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737" y="3193246"/>
                <a:ext cx="5018472" cy="369332"/>
              </a:xfrm>
              <a:prstGeom prst="rect">
                <a:avLst/>
              </a:prstGeom>
              <a:blipFill>
                <a:blip r:embed="rId4"/>
                <a:stretch>
                  <a:fillRect l="-1010" t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3B677DE9-6352-7143-DB87-46867AB22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2552" y="3713156"/>
            <a:ext cx="3163187" cy="86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6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7"/>
  <p:tag name="OUTPUTTYPE" val="PDF"/>
  <p:tag name="IGUANATEXVERSION" val="160"/>
  <p:tag name="LATEXADDIN" val="\documentclass{article}&#10;\usepackage{amsmath}&#10;\pagestyle{empty}&#10;\begin{document}&#10;&#10;$S_t(O_t)$&#10;&#10;&#10;\end{document}"/>
  <p:tag name="IGUANATEXSIZE" val="10"/>
  <p:tag name="IGUANATEXCURSOR" val="89"/>
  <p:tag name="TRANSPARENCY" val="True"/>
  <p:tag name="LATEXENGINEID" val="0"/>
  <p:tag name="TEMPFOLDER" val="/private/var/folders/gt/s5g466bn6gzb0m1c17s65b3m0000gn/T/com.microsoft.Powerpoint/TemporaryItems/"/>
  <p:tag name="LATEXFORMHEIGHT" val="426.65"/>
  <p:tag name="LATEXFORMWIDTH" val="513.3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10"/>
  <p:tag name="OUTPUTTYPE" val="PDF"/>
  <p:tag name="IGUANATEXVERSION" val="160"/>
  <p:tag name="LATEXADDIN" val="\documentclass{article}&#10;\usepackage{amsmath}&#10;\pagestyle{empty}&#10;\begin{document}&#10;&#10;$R_t$&#10;&#10;&#10;\end{document}"/>
  <p:tag name="IGUANATEXSIZE" val="10"/>
  <p:tag name="IGUANATEXCURSOR" val="85"/>
  <p:tag name="TRANSPARENCY" val="True"/>
  <p:tag name="LATEXENGINEID" val="0"/>
  <p:tag name="TEMPFOLDER" val="/private/var/folders/gt/s5g466bn6gzb0m1c17s65b3m0000gn/T/com.microsoft.Powerpoint/TemporaryItems/"/>
  <p:tag name="LATEXFORMHEIGHT" val="426.65"/>
  <p:tag name="LATEXFORMWIDTH" val="513.3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10"/>
  <p:tag name="OUTPUTTYPE" val="PDF"/>
  <p:tag name="IGUANATEXVERSION" val="160"/>
  <p:tag name="LATEXADDIN" val="\documentclass{article}&#10;\usepackage{amsmath}&#10;\pagestyle{empty}&#10;\begin{document}&#10;&#10;$A_t$&#10;&#10;&#10;\end{document}"/>
  <p:tag name="IGUANATEXSIZE" val="10"/>
  <p:tag name="IGUANATEXCURSOR" val="85"/>
  <p:tag name="TRANSPARENCY" val="True"/>
  <p:tag name="LATEXENGINEID" val="0"/>
  <p:tag name="TEMPFOLDER" val="/private/var/folders/gt/s5g466bn6gzb0m1c17s65b3m0000gn/T/com.microsoft.Powerpoint/TemporaryItems/"/>
  <p:tag name="LATEXFORMHEIGHT" val="426.65"/>
  <p:tag name="LATEXFORMWIDTH" val="513.35"/>
  <p:tag name="LATEXFORMWRAP" val="True"/>
  <p:tag name="BITMAPVECTOR" val="0"/>
</p:tagLst>
</file>

<file path=ppt/theme/theme1.xml><?xml version="1.0" encoding="utf-8"?>
<a:theme xmlns:a="http://schemas.openxmlformats.org/drawingml/2006/main" name="夏雨家 https://xnwe.taobao.com/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4611</TotalTime>
  <Words>2234</Words>
  <Application>Microsoft Macintosh PowerPoint</Application>
  <PresentationFormat>全屏显示(16:9)</PresentationFormat>
  <Paragraphs>366</Paragraphs>
  <Slides>73</Slides>
  <Notes>73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78" baseType="lpstr">
      <vt:lpstr>Arial</vt:lpstr>
      <vt:lpstr>Calibri</vt:lpstr>
      <vt:lpstr>Cambria Math</vt:lpstr>
      <vt:lpstr>Wingdings</vt:lpstr>
      <vt:lpstr>夏雨家 https://xnwe.taobao.com/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简约线条创意毕业论文答辩开题报告动态PPT模板</dc:title>
  <dc:creator>qzuser</dc:creator>
  <cp:keywords>qzuser</cp:keywords>
  <cp:lastModifiedBy>DONG, Hanwen</cp:lastModifiedBy>
  <cp:revision>107</cp:revision>
  <dcterms:created xsi:type="dcterms:W3CDTF">2018-11-08T00:27:20Z</dcterms:created>
  <dcterms:modified xsi:type="dcterms:W3CDTF">2023-05-16T07:48:44Z</dcterms:modified>
  <cp:category>qzuser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2052-1.2.5.490</vt:lpwstr>
  </property>
</Properties>
</file>